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e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67" r:id="rId4"/>
    <p:sldId id="258" r:id="rId5"/>
    <p:sldId id="266" r:id="rId6"/>
    <p:sldId id="259" r:id="rId7"/>
    <p:sldId id="264" r:id="rId8"/>
    <p:sldId id="260" r:id="rId9"/>
    <p:sldId id="263" r:id="rId10"/>
    <p:sldId id="265" r:id="rId11"/>
    <p:sldId id="268" r:id="rId12"/>
    <p:sldId id="261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369" autoAdjust="0"/>
  </p:normalViewPr>
  <p:slideViewPr>
    <p:cSldViewPr>
      <p:cViewPr>
        <p:scale>
          <a:sx n="66" d="100"/>
          <a:sy n="66" d="100"/>
        </p:scale>
        <p:origin x="-2088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5C8C2B-6D5E-481E-8E17-4A180E6DAE75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CC3C33-CD89-4E8B-95CD-3715401A33BD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Competing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F343C5-CC92-4D90-AC60-2E56F56CA451}" type="parTrans" cxnId="{C76733CB-858D-4878-BA4B-9ACA98D1EA90}">
      <dgm:prSet/>
      <dgm:spPr/>
      <dgm:t>
        <a:bodyPr/>
        <a:lstStyle/>
        <a:p>
          <a:endParaRPr lang="en-US"/>
        </a:p>
      </dgm:t>
    </dgm:pt>
    <dgm:pt modelId="{81EB7BD5-EB2C-40FC-AF98-88FB0831B509}" type="sibTrans" cxnId="{C76733CB-858D-4878-BA4B-9ACA98D1EA90}">
      <dgm:prSet/>
      <dgm:spPr/>
      <dgm:t>
        <a:bodyPr/>
        <a:lstStyle/>
        <a:p>
          <a:endParaRPr lang="en-US"/>
        </a:p>
      </dgm:t>
    </dgm:pt>
    <dgm:pt modelId="{A6807C0B-C7B2-45BB-9F95-F2AA26B75A11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Collaborating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BA35106-573E-4BAD-995B-5C37951BBCF7}" type="parTrans" cxnId="{D28642DB-081F-483E-B9B0-79E0453FDED1}">
      <dgm:prSet/>
      <dgm:spPr/>
      <dgm:t>
        <a:bodyPr/>
        <a:lstStyle/>
        <a:p>
          <a:endParaRPr lang="en-US"/>
        </a:p>
      </dgm:t>
    </dgm:pt>
    <dgm:pt modelId="{045A13B8-1E31-4FA9-B971-783B60192D2D}" type="sibTrans" cxnId="{D28642DB-081F-483E-B9B0-79E0453FDED1}">
      <dgm:prSet/>
      <dgm:spPr/>
      <dgm:t>
        <a:bodyPr/>
        <a:lstStyle/>
        <a:p>
          <a:endParaRPr lang="en-US"/>
        </a:p>
      </dgm:t>
    </dgm:pt>
    <dgm:pt modelId="{22CD8114-79B8-454A-8305-707EFE3971E1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Avoiding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CD0050-0E5B-4093-B3B0-3C458D240517}" type="parTrans" cxnId="{89C2C7EC-8FB7-435B-8025-89C0DD345164}">
      <dgm:prSet/>
      <dgm:spPr/>
      <dgm:t>
        <a:bodyPr/>
        <a:lstStyle/>
        <a:p>
          <a:endParaRPr lang="en-US"/>
        </a:p>
      </dgm:t>
    </dgm:pt>
    <dgm:pt modelId="{DF798E11-444C-4AA9-BCC8-7F91A947C73B}" type="sibTrans" cxnId="{89C2C7EC-8FB7-435B-8025-89C0DD345164}">
      <dgm:prSet/>
      <dgm:spPr/>
      <dgm:t>
        <a:bodyPr/>
        <a:lstStyle/>
        <a:p>
          <a:endParaRPr lang="en-US"/>
        </a:p>
      </dgm:t>
    </dgm:pt>
    <dgm:pt modelId="{568DCFDA-2C60-4571-BC77-7D0E2AD3A1B6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Accommodating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E9283E-3B47-4EB3-B7C5-3CB408C573B3}" type="parTrans" cxnId="{D176D493-95E2-49E6-A64A-7A0E2343FBE3}">
      <dgm:prSet/>
      <dgm:spPr/>
      <dgm:t>
        <a:bodyPr/>
        <a:lstStyle/>
        <a:p>
          <a:endParaRPr lang="en-US"/>
        </a:p>
      </dgm:t>
    </dgm:pt>
    <dgm:pt modelId="{49853AFE-A4C3-4BC1-8B45-676BEDECD83B}" type="sibTrans" cxnId="{D176D493-95E2-49E6-A64A-7A0E2343FBE3}">
      <dgm:prSet/>
      <dgm:spPr/>
      <dgm:t>
        <a:bodyPr/>
        <a:lstStyle/>
        <a:p>
          <a:endParaRPr lang="en-US"/>
        </a:p>
      </dgm:t>
    </dgm:pt>
    <dgm:pt modelId="{F8AB08BB-A985-477E-9F12-201E87E2C4EA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Compromising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0BF27A-240B-4084-AEA7-261AE89910CF}" type="sibTrans" cxnId="{8B909CCC-788A-4B63-9331-3966AAF59006}">
      <dgm:prSet/>
      <dgm:spPr/>
      <dgm:t>
        <a:bodyPr/>
        <a:lstStyle/>
        <a:p>
          <a:endParaRPr lang="en-US"/>
        </a:p>
      </dgm:t>
    </dgm:pt>
    <dgm:pt modelId="{2C667EC8-B810-46EE-AD8C-4716496EA373}" type="parTrans" cxnId="{8B909CCC-788A-4B63-9331-3966AAF59006}">
      <dgm:prSet/>
      <dgm:spPr/>
      <dgm:t>
        <a:bodyPr/>
        <a:lstStyle/>
        <a:p>
          <a:endParaRPr lang="en-US"/>
        </a:p>
      </dgm:t>
    </dgm:pt>
    <dgm:pt modelId="{9A1E42DA-2380-4C85-8770-0715339E641C}" type="pres">
      <dgm:prSet presAssocID="{B75C8C2B-6D5E-481E-8E17-4A180E6DAE7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3FC74E-4A17-425B-99E8-4D69D546587D}" type="pres">
      <dgm:prSet presAssocID="{93CC3C33-CD89-4E8B-95CD-3715401A33BD}" presName="node" presStyleLbl="node1" presStyleIdx="0" presStyleCnt="5" custLinFactNeighborX="62745" custLinFactNeighborY="-380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F4E1A-C5D4-483C-A7A2-B937E9F2BE4E}" type="pres">
      <dgm:prSet presAssocID="{81EB7BD5-EB2C-40FC-AF98-88FB0831B509}" presName="sibTrans" presStyleCnt="0"/>
      <dgm:spPr/>
    </dgm:pt>
    <dgm:pt modelId="{211A12F8-5566-4CEB-BD12-A6EF93AB393E}" type="pres">
      <dgm:prSet presAssocID="{A6807C0B-C7B2-45BB-9F95-F2AA26B75A11}" presName="node" presStyleLbl="node1" presStyleIdx="1" presStyleCnt="5" custLinFactNeighborX="53137" custLinFactNeighborY="-380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544DC7-D59F-471B-9FD6-E1849AD95A25}" type="pres">
      <dgm:prSet presAssocID="{045A13B8-1E31-4FA9-B971-783B60192D2D}" presName="sibTrans" presStyleCnt="0"/>
      <dgm:spPr/>
    </dgm:pt>
    <dgm:pt modelId="{8537DAD9-96E1-4DB5-A858-00EA6C2378CC}" type="pres">
      <dgm:prSet presAssocID="{F8AB08BB-A985-477E-9F12-201E87E2C4EA}" presName="node" presStyleLbl="node1" presStyleIdx="2" presStyleCnt="5" custLinFactX="-3922" custLinFactNeighborX="-100000" custLinFactNeighborY="612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124529-81BA-45A1-B171-0CDA4F66288E}" type="pres">
      <dgm:prSet presAssocID="{900BF27A-240B-4084-AEA7-261AE89910CF}" presName="sibTrans" presStyleCnt="0"/>
      <dgm:spPr/>
    </dgm:pt>
    <dgm:pt modelId="{E8973911-5C6B-4CEE-805B-6CA285E35C6D}" type="pres">
      <dgm:prSet presAssocID="{22CD8114-79B8-454A-8305-707EFE3971E1}" presName="node" presStyleLbl="node1" presStyleIdx="3" presStyleCnt="5" custLinFactNeighborX="7745" custLinFactNeighborY="439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175729-F3E3-4867-98A2-195797AF9060}" type="pres">
      <dgm:prSet presAssocID="{DF798E11-444C-4AA9-BCC8-7F91A947C73B}" presName="sibTrans" presStyleCnt="0"/>
      <dgm:spPr/>
    </dgm:pt>
    <dgm:pt modelId="{45A17B3C-B8EA-4573-A2B0-C1E2726D1B43}" type="pres">
      <dgm:prSet presAssocID="{568DCFDA-2C60-4571-BC77-7D0E2AD3A1B6}" presName="node" presStyleLbl="node1" presStyleIdx="4" presStyleCnt="5" custLinFactNeighborX="-1863" custLinFactNeighborY="439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8645A1-7892-4EE4-B8B0-2AD1CD47BBEF}" type="presOf" srcId="{F8AB08BB-A985-477E-9F12-201E87E2C4EA}" destId="{8537DAD9-96E1-4DB5-A858-00EA6C2378CC}" srcOrd="0" destOrd="0" presId="urn:microsoft.com/office/officeart/2005/8/layout/default#1"/>
    <dgm:cxn modelId="{8B909CCC-788A-4B63-9331-3966AAF59006}" srcId="{B75C8C2B-6D5E-481E-8E17-4A180E6DAE75}" destId="{F8AB08BB-A985-477E-9F12-201E87E2C4EA}" srcOrd="2" destOrd="0" parTransId="{2C667EC8-B810-46EE-AD8C-4716496EA373}" sibTransId="{900BF27A-240B-4084-AEA7-261AE89910CF}"/>
    <dgm:cxn modelId="{C76733CB-858D-4878-BA4B-9ACA98D1EA90}" srcId="{B75C8C2B-6D5E-481E-8E17-4A180E6DAE75}" destId="{93CC3C33-CD89-4E8B-95CD-3715401A33BD}" srcOrd="0" destOrd="0" parTransId="{26F343C5-CC92-4D90-AC60-2E56F56CA451}" sibTransId="{81EB7BD5-EB2C-40FC-AF98-88FB0831B509}"/>
    <dgm:cxn modelId="{A9200885-BF9D-43E6-A263-0D177D86143F}" type="presOf" srcId="{B75C8C2B-6D5E-481E-8E17-4A180E6DAE75}" destId="{9A1E42DA-2380-4C85-8770-0715339E641C}" srcOrd="0" destOrd="0" presId="urn:microsoft.com/office/officeart/2005/8/layout/default#1"/>
    <dgm:cxn modelId="{D176D493-95E2-49E6-A64A-7A0E2343FBE3}" srcId="{B75C8C2B-6D5E-481E-8E17-4A180E6DAE75}" destId="{568DCFDA-2C60-4571-BC77-7D0E2AD3A1B6}" srcOrd="4" destOrd="0" parTransId="{DEE9283E-3B47-4EB3-B7C5-3CB408C573B3}" sibTransId="{49853AFE-A4C3-4BC1-8B45-676BEDECD83B}"/>
    <dgm:cxn modelId="{54A530BE-CAAA-46A4-8781-76CA2BDD708E}" type="presOf" srcId="{568DCFDA-2C60-4571-BC77-7D0E2AD3A1B6}" destId="{45A17B3C-B8EA-4573-A2B0-C1E2726D1B43}" srcOrd="0" destOrd="0" presId="urn:microsoft.com/office/officeart/2005/8/layout/default#1"/>
    <dgm:cxn modelId="{D28642DB-081F-483E-B9B0-79E0453FDED1}" srcId="{B75C8C2B-6D5E-481E-8E17-4A180E6DAE75}" destId="{A6807C0B-C7B2-45BB-9F95-F2AA26B75A11}" srcOrd="1" destOrd="0" parTransId="{3BA35106-573E-4BAD-995B-5C37951BBCF7}" sibTransId="{045A13B8-1E31-4FA9-B971-783B60192D2D}"/>
    <dgm:cxn modelId="{89C2C7EC-8FB7-435B-8025-89C0DD345164}" srcId="{B75C8C2B-6D5E-481E-8E17-4A180E6DAE75}" destId="{22CD8114-79B8-454A-8305-707EFE3971E1}" srcOrd="3" destOrd="0" parTransId="{B3CD0050-0E5B-4093-B3B0-3C458D240517}" sibTransId="{DF798E11-444C-4AA9-BCC8-7F91A947C73B}"/>
    <dgm:cxn modelId="{875B7499-39DF-4A99-9C15-5F322ECE788E}" type="presOf" srcId="{A6807C0B-C7B2-45BB-9F95-F2AA26B75A11}" destId="{211A12F8-5566-4CEB-BD12-A6EF93AB393E}" srcOrd="0" destOrd="0" presId="urn:microsoft.com/office/officeart/2005/8/layout/default#1"/>
    <dgm:cxn modelId="{099F5B99-2494-4C99-BF89-DE34A5D535EA}" type="presOf" srcId="{93CC3C33-CD89-4E8B-95CD-3715401A33BD}" destId="{7E3FC74E-4A17-425B-99E8-4D69D546587D}" srcOrd="0" destOrd="0" presId="urn:microsoft.com/office/officeart/2005/8/layout/default#1"/>
    <dgm:cxn modelId="{81A365AB-818B-4418-B594-CBD665A134BF}" type="presOf" srcId="{22CD8114-79B8-454A-8305-707EFE3971E1}" destId="{E8973911-5C6B-4CEE-805B-6CA285E35C6D}" srcOrd="0" destOrd="0" presId="urn:microsoft.com/office/officeart/2005/8/layout/default#1"/>
    <dgm:cxn modelId="{CB8BF4BD-FEBA-4CD2-9AEB-D511ECEC361A}" type="presParOf" srcId="{9A1E42DA-2380-4C85-8770-0715339E641C}" destId="{7E3FC74E-4A17-425B-99E8-4D69D546587D}" srcOrd="0" destOrd="0" presId="urn:microsoft.com/office/officeart/2005/8/layout/default#1"/>
    <dgm:cxn modelId="{516D76FA-3E7C-4CEC-B265-D42E1E16F87C}" type="presParOf" srcId="{9A1E42DA-2380-4C85-8770-0715339E641C}" destId="{7CEF4E1A-C5D4-483C-A7A2-B937E9F2BE4E}" srcOrd="1" destOrd="0" presId="urn:microsoft.com/office/officeart/2005/8/layout/default#1"/>
    <dgm:cxn modelId="{D6B6FB35-81F9-4551-AC0F-D80A32F42A39}" type="presParOf" srcId="{9A1E42DA-2380-4C85-8770-0715339E641C}" destId="{211A12F8-5566-4CEB-BD12-A6EF93AB393E}" srcOrd="2" destOrd="0" presId="urn:microsoft.com/office/officeart/2005/8/layout/default#1"/>
    <dgm:cxn modelId="{528BE93D-6D9C-4394-B1D4-3DC68F27B305}" type="presParOf" srcId="{9A1E42DA-2380-4C85-8770-0715339E641C}" destId="{DA544DC7-D59F-471B-9FD6-E1849AD95A25}" srcOrd="3" destOrd="0" presId="urn:microsoft.com/office/officeart/2005/8/layout/default#1"/>
    <dgm:cxn modelId="{C41AABB0-361A-4FD8-8B10-1DF9F570E0FE}" type="presParOf" srcId="{9A1E42DA-2380-4C85-8770-0715339E641C}" destId="{8537DAD9-96E1-4DB5-A858-00EA6C2378CC}" srcOrd="4" destOrd="0" presId="urn:microsoft.com/office/officeart/2005/8/layout/default#1"/>
    <dgm:cxn modelId="{6669C864-500D-4722-B99F-0256E4BF940A}" type="presParOf" srcId="{9A1E42DA-2380-4C85-8770-0715339E641C}" destId="{0F124529-81BA-45A1-B171-0CDA4F66288E}" srcOrd="5" destOrd="0" presId="urn:microsoft.com/office/officeart/2005/8/layout/default#1"/>
    <dgm:cxn modelId="{9D40217D-3FF6-4F3D-9B2C-BA4588FDD905}" type="presParOf" srcId="{9A1E42DA-2380-4C85-8770-0715339E641C}" destId="{E8973911-5C6B-4CEE-805B-6CA285E35C6D}" srcOrd="6" destOrd="0" presId="urn:microsoft.com/office/officeart/2005/8/layout/default#1"/>
    <dgm:cxn modelId="{B98E480A-CC42-4535-8BED-2BB0205B6648}" type="presParOf" srcId="{9A1E42DA-2380-4C85-8770-0715339E641C}" destId="{92175729-F3E3-4867-98A2-195797AF9060}" srcOrd="7" destOrd="0" presId="urn:microsoft.com/office/officeart/2005/8/layout/default#1"/>
    <dgm:cxn modelId="{47506E9F-8CBE-4AAA-BF63-73854F495117}" type="presParOf" srcId="{9A1E42DA-2380-4C85-8770-0715339E641C}" destId="{45A17B3C-B8EA-4573-A2B0-C1E2726D1B43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DC2C2-9E7F-4B66-8C36-5AD27390B9DF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362E3-2387-4402-A3B5-B619DF79A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2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https://youtu.be/RqvPzGowVGk  </a:t>
            </a:r>
          </a:p>
          <a:p>
            <a:r>
              <a:rPr lang="en-US" dirty="0" smtClean="0"/>
              <a:t>Heart-Head-Heart</a:t>
            </a:r>
            <a:r>
              <a:rPr lang="en-US" baseline="0" dirty="0" smtClean="0"/>
              <a:t> Sandwich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60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Evidence-*75% of US hospitals have reported that miscommunication was a factor in a sentinel event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9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*Only 3% of communication is interpreted by the words we use…..  </a:t>
            </a:r>
          </a:p>
          <a:p>
            <a:r>
              <a:rPr lang="en-US" dirty="0" smtClean="0"/>
              <a:t>97% of what people hear is based on our BODY LANGUAGE and TONE OF VOICE</a:t>
            </a:r>
          </a:p>
          <a:p>
            <a:r>
              <a:rPr lang="en-US" dirty="0" smtClean="0"/>
              <a:t>Body Language Pitfalls:</a:t>
            </a:r>
          </a:p>
          <a:p>
            <a:r>
              <a:rPr lang="en-US" dirty="0" smtClean="0"/>
              <a:t>*Arms crossed </a:t>
            </a:r>
          </a:p>
          <a:p>
            <a:r>
              <a:rPr lang="en-US" dirty="0" smtClean="0"/>
              <a:t>*Fidgety</a:t>
            </a:r>
          </a:p>
          <a:p>
            <a:r>
              <a:rPr lang="en-US" dirty="0" smtClean="0"/>
              <a:t> *Lack of eye contact</a:t>
            </a:r>
          </a:p>
          <a:p>
            <a:r>
              <a:rPr lang="en-US" dirty="0" smtClean="0"/>
              <a:t> *Angry expressions</a:t>
            </a:r>
          </a:p>
          <a:p>
            <a:r>
              <a:rPr lang="en-US" dirty="0" smtClean="0"/>
              <a:t> *Frustrated tone of voice </a:t>
            </a:r>
          </a:p>
          <a:p>
            <a:r>
              <a:rPr lang="en-US" dirty="0" smtClean="0"/>
              <a:t>*Checking your watch </a:t>
            </a:r>
          </a:p>
          <a:p>
            <a:r>
              <a:rPr lang="en-US" dirty="0" smtClean="0"/>
              <a:t>*Narrowing eyes </a:t>
            </a:r>
          </a:p>
          <a:p>
            <a:r>
              <a:rPr lang="en-US" dirty="0" smtClean="0"/>
              <a:t>*Foot and finger tapping *Propping your head in your hand(s) *Looking down *Lack of eye contact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38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Bedside</a:t>
            </a:r>
            <a:r>
              <a:rPr lang="en-US" baseline="0" dirty="0" smtClean="0"/>
              <a:t> Report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45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1) Don’t assume the MD understands how nurses staff units – make clear your title and relationship to the patient. Insist the MD call you by name.</a:t>
            </a:r>
          </a:p>
          <a:p>
            <a:pPr marL="0" indent="0">
              <a:buFontTx/>
              <a:buNone/>
            </a:pPr>
            <a:r>
              <a:rPr lang="en-US" dirty="0" smtClean="0"/>
              <a:t>2) Focus on what you have in common at work.</a:t>
            </a:r>
          </a:p>
          <a:p>
            <a:pPr marL="0" indent="0">
              <a:buFontTx/>
              <a:buNone/>
            </a:pPr>
            <a:r>
              <a:rPr lang="en-US" dirty="0" smtClean="0"/>
              <a:t>3) Don’t be passive – ask for what you want.</a:t>
            </a:r>
          </a:p>
          <a:p>
            <a:pPr marL="0" indent="0">
              <a:buFontTx/>
              <a:buNone/>
            </a:pPr>
            <a:r>
              <a:rPr lang="en-US" dirty="0" smtClean="0"/>
              <a:t>4) Ask for specific parameters about when to call.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/>
              <a:t>5) Be prepared…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/>
              <a:t>6) Round…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/>
              <a:t>7) Turn each conversation into an opportunity to collaborate.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/>
              <a:t>8) Utilize SBAR tool.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/>
              <a:t>9) Work at developing the personal side.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21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78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you handle</a:t>
            </a:r>
            <a:r>
              <a:rPr lang="en-US" baseline="0" dirty="0" smtClean="0"/>
              <a:t> conflict?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61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92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 they know :*Plan of care *Patient and family centered care *Compassion *Education *Empathy *Discharge planning</a:t>
            </a:r>
          </a:p>
          <a:p>
            <a:r>
              <a:rPr lang="en-US" dirty="0" smtClean="0"/>
              <a:t>Think about how they are feeling: *Put yourself in their shoes *Never assume you know the whole story *Stress *Emotions *Fatigue *Other responsibilities</a:t>
            </a:r>
          </a:p>
          <a:p>
            <a:endParaRPr lang="en-US" baseline="0" dirty="0" smtClean="0"/>
          </a:p>
          <a:p>
            <a:r>
              <a:rPr lang="en-US" dirty="0" smtClean="0"/>
              <a:t>*The H.E.A.R.D. Model  </a:t>
            </a:r>
          </a:p>
          <a:p>
            <a:r>
              <a:rPr lang="en-US" dirty="0" smtClean="0"/>
              <a:t>*Hear *Empathize *Acknowledge/Apologize *Respond *Document if needed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362E3-2387-4402-A3B5-B619DF79A8C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46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62F773E-D06C-4E10-BB3B-891D8393CD9A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F6F68AB-7AB3-4D3A-8C80-8020CB33F1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257" y="914400"/>
            <a:ext cx="4452257" cy="2286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Critical communication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0"/>
            <a:ext cx="2296886" cy="22968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53340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LaTosha</a:t>
            </a:r>
            <a:r>
              <a:rPr lang="en-US" b="1" dirty="0" smtClean="0"/>
              <a:t> D Phillips BSN, RN, CPN</a:t>
            </a:r>
          </a:p>
          <a:p>
            <a:r>
              <a:rPr lang="en-US" b="1" dirty="0" smtClean="0"/>
              <a:t>King University</a:t>
            </a:r>
            <a:endParaRPr lang="en-US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62000" y="3429000"/>
            <a:ext cx="3614603" cy="2551331"/>
          </a:xfrm>
        </p:spPr>
        <p:txBody>
          <a:bodyPr>
            <a:noAutofit/>
          </a:bodyPr>
          <a:lstStyle/>
          <a:p>
            <a:r>
              <a:rPr lang="en-US" sz="4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There’s No </a:t>
            </a:r>
            <a:r>
              <a:rPr lang="en-US" sz="4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sz="4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pp </a:t>
            </a:r>
            <a:r>
              <a:rPr lang="en-US" sz="4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</a:t>
            </a:r>
            <a:r>
              <a:rPr lang="en-US" sz="45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or That</a:t>
            </a:r>
            <a:r>
              <a:rPr lang="en-US" sz="4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73865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376224"/>
              </p:ext>
            </p:extLst>
          </p:nvPr>
        </p:nvGraphicFramePr>
        <p:xfrm>
          <a:off x="-38100" y="381000"/>
          <a:ext cx="89154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Straight Arrow Connector 3"/>
          <p:cNvCxnSpPr/>
          <p:nvPr/>
        </p:nvCxnSpPr>
        <p:spPr>
          <a:xfrm flipV="1">
            <a:off x="1066800" y="1219200"/>
            <a:ext cx="0" cy="502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66800" y="6248400"/>
            <a:ext cx="6705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5865" y="1295400"/>
            <a:ext cx="615553" cy="4648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Assertiveness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66900" y="5712767"/>
            <a:ext cx="510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Cooperativeness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6928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14600"/>
            <a:ext cx="7943186" cy="294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76086" y="685800"/>
            <a:ext cx="6781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bg2">
                    <a:lumMod val="75000"/>
                  </a:schemeClr>
                </a:solidFill>
              </a:rPr>
              <a:t>Difficult Conversations:</a:t>
            </a:r>
            <a:endParaRPr lang="en-US" sz="50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141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024744" cy="1143000"/>
          </a:xfrm>
        </p:spPr>
        <p:txBody>
          <a:bodyPr/>
          <a:lstStyle/>
          <a:p>
            <a:pPr algn="ctr"/>
            <a:r>
              <a:rPr lang="en-US" sz="3600" dirty="0" smtClean="0"/>
              <a:t>RN to Family communication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116" y="2209800"/>
            <a:ext cx="3025662" cy="4233862"/>
          </a:xfrm>
        </p:spPr>
      </p:pic>
    </p:spTree>
    <p:extLst>
      <p:ext uri="{BB962C8B-B14F-4D97-AF65-F5344CB8AC3E}">
        <p14:creationId xmlns:p14="http://schemas.microsoft.com/office/powerpoint/2010/main" val="1003229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95400" y="-152400"/>
            <a:ext cx="7024744" cy="1143000"/>
          </a:xfrm>
        </p:spPr>
        <p:txBody>
          <a:bodyPr/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066800" y="914400"/>
            <a:ext cx="6553200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Retrieved </a:t>
            </a:r>
            <a:r>
              <a:rPr lang="en-US" dirty="0"/>
              <a:t>from American Nurses Association: www.nursingworld.org </a:t>
            </a:r>
          </a:p>
          <a:p>
            <a:r>
              <a:rPr lang="en-US" dirty="0"/>
              <a:t>American Nurses Association. (2012). Crucial conversations: Tools for talking when the stakes </a:t>
            </a:r>
          </a:p>
          <a:p>
            <a:r>
              <a:rPr lang="en-US" dirty="0"/>
              <a:t>are high [Webinar]. Retrieved from American Nurses Association: </a:t>
            </a:r>
          </a:p>
          <a:p>
            <a:r>
              <a:rPr lang="en-US" dirty="0"/>
              <a:t>www.nursingworld.org </a:t>
            </a:r>
          </a:p>
          <a:p>
            <a:r>
              <a:rPr lang="en-US" dirty="0"/>
              <a:t>American Nurses Association. (2012). It is worth saying again: Conflict is inevitable </a:t>
            </a:r>
          </a:p>
          <a:p>
            <a:r>
              <a:rPr lang="en-US" dirty="0"/>
              <a:t>[Continuing education module]. Retrieved from American Nurses Association: </a:t>
            </a:r>
          </a:p>
          <a:p>
            <a:r>
              <a:rPr lang="en-US" dirty="0"/>
              <a:t>www.nursingworld.org </a:t>
            </a:r>
          </a:p>
          <a:p>
            <a:r>
              <a:rPr lang="en-US" dirty="0"/>
              <a:t>American Nurses Association. (2012). Why does conflict competence matter? [Continuing </a:t>
            </a:r>
          </a:p>
          <a:p>
            <a:r>
              <a:rPr lang="en-US" dirty="0"/>
              <a:t>education module]. Retrieved from American Nurses Association: </a:t>
            </a:r>
          </a:p>
          <a:p>
            <a:r>
              <a:rPr lang="en-US" dirty="0"/>
              <a:t>www.nursingworld.org </a:t>
            </a:r>
          </a:p>
          <a:p>
            <a:r>
              <a:rPr lang="en-US" dirty="0"/>
              <a:t>Bartholomew, K. (2007). Stressed out about communication skills. Danvers, MA: </a:t>
            </a:r>
            <a:r>
              <a:rPr lang="en-US" dirty="0" err="1"/>
              <a:t>HCPro</a:t>
            </a:r>
            <a:r>
              <a:rPr lang="en-US" dirty="0"/>
              <a:t>. </a:t>
            </a:r>
          </a:p>
          <a:p>
            <a:r>
              <a:rPr lang="en-US" dirty="0" err="1"/>
              <a:t>Bradberry</a:t>
            </a:r>
            <a:r>
              <a:rPr lang="en-US" dirty="0"/>
              <a:t>, T., &amp; Greaves, J. (2009). Emotional intelligence 2.0. San Diego, CA: </a:t>
            </a:r>
            <a:r>
              <a:rPr lang="en-US" dirty="0" err="1"/>
              <a:t>TalentSmart</a:t>
            </a:r>
            <a:r>
              <a:rPr lang="en-US" dirty="0"/>
              <a:t>. </a:t>
            </a:r>
          </a:p>
          <a:p>
            <a:r>
              <a:rPr lang="en-US" dirty="0"/>
              <a:t>Doss, S., </a:t>
            </a:r>
            <a:r>
              <a:rPr lang="en-US" dirty="0" err="1"/>
              <a:t>DePascal</a:t>
            </a:r>
            <a:r>
              <a:rPr lang="en-US" dirty="0"/>
              <a:t>, P., &amp; Hadley, K. (2011). Patient-nurse partnerships. Nephrology Nursing </a:t>
            </a:r>
          </a:p>
          <a:p>
            <a:r>
              <a:rPr lang="en-US" dirty="0"/>
              <a:t>Journal, 38(2), 115-125. </a:t>
            </a:r>
          </a:p>
          <a:p>
            <a:r>
              <a:rPr lang="en-US" dirty="0"/>
              <a:t>East Tennessee Children’s Hospital. (2013). 4 tips to help communicate with your heart </a:t>
            </a:r>
          </a:p>
          <a:p>
            <a:r>
              <a:rPr lang="en-US" dirty="0"/>
              <a:t>[Educational handout]. : . </a:t>
            </a:r>
          </a:p>
          <a:p>
            <a:r>
              <a:rPr lang="en-US" dirty="0"/>
              <a:t>East Tennessee Children’s Hospital. (2013). The HEARD model [PowerPoint]. : . </a:t>
            </a:r>
          </a:p>
          <a:p>
            <a:r>
              <a:rPr lang="en-US" dirty="0"/>
              <a:t>East Tennessee Children’s Hospital Leadership Academy. (2012, October 18). Effective </a:t>
            </a:r>
          </a:p>
          <a:p>
            <a:r>
              <a:rPr lang="en-US" dirty="0"/>
              <a:t>relationship </a:t>
            </a:r>
            <a:r>
              <a:rPr lang="en-US" dirty="0" err="1"/>
              <a:t>managment</a:t>
            </a:r>
            <a:r>
              <a:rPr lang="en-US" dirty="0"/>
              <a:t> [PowerPoint]. Knoxville, TN: ETCH.</a:t>
            </a:r>
          </a:p>
        </p:txBody>
      </p:sp>
    </p:spTree>
    <p:extLst>
      <p:ext uri="{BB962C8B-B14F-4D97-AF65-F5344CB8AC3E}">
        <p14:creationId xmlns:p14="http://schemas.microsoft.com/office/powerpoint/2010/main" val="644829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000" b="1" dirty="0" smtClean="0"/>
              <a:t>Critical Communication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There’s No App for That!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Outline</a:t>
            </a:r>
          </a:p>
          <a:p>
            <a:pPr lvl="2"/>
            <a:r>
              <a:rPr lang="en-US" dirty="0" smtClean="0"/>
              <a:t>Purpose of good communication</a:t>
            </a:r>
          </a:p>
          <a:p>
            <a:pPr lvl="2"/>
            <a:r>
              <a:rPr lang="en-US" dirty="0" smtClean="0"/>
              <a:t>RN to RN </a:t>
            </a:r>
          </a:p>
          <a:p>
            <a:pPr lvl="2"/>
            <a:r>
              <a:rPr lang="en-US" dirty="0" smtClean="0"/>
              <a:t>RN to MD</a:t>
            </a:r>
          </a:p>
          <a:p>
            <a:pPr lvl="2"/>
            <a:r>
              <a:rPr lang="en-US" dirty="0" smtClean="0"/>
              <a:t>RN to Family</a:t>
            </a:r>
          </a:p>
          <a:p>
            <a:pPr lvl="2"/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5181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i="1" dirty="0"/>
              <a:t>The #1 way to ensure patient safety</a:t>
            </a:r>
          </a:p>
          <a:p>
            <a:pPr algn="ctr"/>
            <a:r>
              <a:rPr lang="en-US" b="1" i="1" dirty="0"/>
              <a:t> is through barrier free, effective </a:t>
            </a:r>
          </a:p>
          <a:p>
            <a:pPr algn="ctr"/>
            <a:r>
              <a:rPr lang="en-US" b="1" i="1" dirty="0"/>
              <a:t>communication!</a:t>
            </a:r>
          </a:p>
        </p:txBody>
      </p:sp>
    </p:spTree>
    <p:extLst>
      <p:ext uri="{BB962C8B-B14F-4D97-AF65-F5344CB8AC3E}">
        <p14:creationId xmlns:p14="http://schemas.microsoft.com/office/powerpoint/2010/main" val="237622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/>
              <a:t>Objectives</a:t>
            </a:r>
            <a:endParaRPr lang="en-US" sz="5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24266"/>
            <a:ext cx="7772400" cy="1404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7301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077200" cy="548640"/>
          </a:xfrm>
        </p:spPr>
        <p:txBody>
          <a:bodyPr>
            <a:noAutofit/>
          </a:bodyPr>
          <a:lstStyle/>
          <a:p>
            <a:pPr algn="ctr"/>
            <a:r>
              <a:rPr lang="en-US" sz="5000" b="1" dirty="0" smtClean="0"/>
              <a:t>What does poor communication look like?</a:t>
            </a:r>
            <a:endParaRPr lang="en-US" sz="5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724" y="2819400"/>
            <a:ext cx="4956875" cy="3509467"/>
          </a:xfrm>
        </p:spPr>
      </p:pic>
    </p:spTree>
    <p:extLst>
      <p:ext uri="{BB962C8B-B14F-4D97-AF65-F5344CB8AC3E}">
        <p14:creationId xmlns:p14="http://schemas.microsoft.com/office/powerpoint/2010/main" val="1167975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261" y="228600"/>
            <a:ext cx="8600614" cy="6440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3161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481944" cy="1143000"/>
          </a:xfrm>
        </p:spPr>
        <p:txBody>
          <a:bodyPr>
            <a:noAutofit/>
          </a:bodyPr>
          <a:lstStyle/>
          <a:p>
            <a:pPr algn="ctr"/>
            <a:r>
              <a:rPr lang="en-US" sz="5000" b="1" dirty="0" smtClean="0"/>
              <a:t>RN to RN communication</a:t>
            </a:r>
            <a:endParaRPr lang="en-US" sz="5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796512"/>
            <a:ext cx="3706695" cy="4680488"/>
          </a:xfrm>
        </p:spPr>
      </p:pic>
    </p:spTree>
    <p:extLst>
      <p:ext uri="{BB962C8B-B14F-4D97-AF65-F5344CB8AC3E}">
        <p14:creationId xmlns:p14="http://schemas.microsoft.com/office/powerpoint/2010/main" val="473488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024744" cy="1143000"/>
          </a:xfrm>
        </p:spPr>
        <p:txBody>
          <a:bodyPr>
            <a:noAutofit/>
          </a:bodyPr>
          <a:lstStyle/>
          <a:p>
            <a:r>
              <a:rPr lang="en-US" sz="4500" b="1" dirty="0" smtClean="0"/>
              <a:t>IPASS</a:t>
            </a:r>
            <a:endParaRPr lang="en-US" sz="45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828800"/>
            <a:ext cx="77724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844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en-US" sz="5000" b="1" dirty="0" smtClean="0"/>
              <a:t>RN to Physician Communication</a:t>
            </a:r>
            <a:endParaRPr lang="en-US" sz="5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2667000"/>
            <a:ext cx="4869222" cy="3244119"/>
          </a:xfrm>
        </p:spPr>
      </p:pic>
    </p:spTree>
    <p:extLst>
      <p:ext uri="{BB962C8B-B14F-4D97-AF65-F5344CB8AC3E}">
        <p14:creationId xmlns:p14="http://schemas.microsoft.com/office/powerpoint/2010/main" val="3326032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024744" cy="1143000"/>
          </a:xfrm>
        </p:spPr>
        <p:txBody>
          <a:bodyPr>
            <a:normAutofit/>
          </a:bodyPr>
          <a:lstStyle/>
          <a:p>
            <a:r>
              <a:rPr lang="en-US" sz="4500" b="1" dirty="0" smtClean="0"/>
              <a:t>SBAR</a:t>
            </a:r>
            <a:endParaRPr lang="en-US" sz="4500" b="1" dirty="0"/>
          </a:p>
        </p:txBody>
      </p:sp>
      <p:sp>
        <p:nvSpPr>
          <p:cNvPr id="3" name="Rectangle 2"/>
          <p:cNvSpPr/>
          <p:nvPr/>
        </p:nvSpPr>
        <p:spPr>
          <a:xfrm>
            <a:off x="1219200" y="1600200"/>
            <a:ext cx="6858000" cy="5016758"/>
          </a:xfrm>
          <a:prstGeom prst="rect">
            <a:avLst/>
          </a:prstGeom>
          <a:solidFill>
            <a:schemeClr val="accent1">
              <a:lumMod val="40000"/>
              <a:lumOff val="60000"/>
              <a:alpha val="68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Situation: 		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going on with the patient diagnosis/urgency/seriousness of condition, admission history. 	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Background: 	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Clinical history of patient, i.e. labs, current medications, vital signs, diagnostic tests 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Assessment: 	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Specific change in condition, abnormal findings. 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Recommendations: 	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 needs to be done to correct the situation? i.e. What orders do I need to correct the situation?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79202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150</TotalTime>
  <Words>609</Words>
  <Application>Microsoft Office PowerPoint</Application>
  <PresentationFormat>On-screen Show (4:3)</PresentationFormat>
  <Paragraphs>101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Critical communication</vt:lpstr>
      <vt:lpstr>Critical Communication</vt:lpstr>
      <vt:lpstr>Objectives</vt:lpstr>
      <vt:lpstr>What does poor communication look like?</vt:lpstr>
      <vt:lpstr>PowerPoint Presentation</vt:lpstr>
      <vt:lpstr>RN to RN communication</vt:lpstr>
      <vt:lpstr>IPASS</vt:lpstr>
      <vt:lpstr>RN to Physician Communication</vt:lpstr>
      <vt:lpstr>SBAR</vt:lpstr>
      <vt:lpstr>PowerPoint Presentation</vt:lpstr>
      <vt:lpstr>PowerPoint Presentation</vt:lpstr>
      <vt:lpstr>RN to Family communication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communication</dc:title>
  <dc:creator>Tosha Phillips</dc:creator>
  <cp:lastModifiedBy>Tosha Phillips</cp:lastModifiedBy>
  <cp:revision>11</cp:revision>
  <dcterms:created xsi:type="dcterms:W3CDTF">2016-06-20T01:19:34Z</dcterms:created>
  <dcterms:modified xsi:type="dcterms:W3CDTF">2017-07-16T21:39:01Z</dcterms:modified>
</cp:coreProperties>
</file>