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4" r:id="rId11"/>
    <p:sldId id="265" r:id="rId12"/>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934" autoAdjust="0"/>
  </p:normalViewPr>
  <p:slideViewPr>
    <p:cSldViewPr>
      <p:cViewPr varScale="1">
        <p:scale>
          <a:sx n="52" d="100"/>
          <a:sy n="52" d="100"/>
        </p:scale>
        <p:origin x="-2478"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2508" y="-7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EAB0C93B-97AD-4C2E-BD40-1D17BC74EA30}" type="datetimeFigureOut">
              <a:rPr lang="en-US" smtClean="0"/>
              <a:t>7/16/2017</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474C993F-B270-4DBD-85B9-4EC7D7F25B70}" type="slidenum">
              <a:rPr lang="en-US" smtClean="0"/>
              <a:t>‹#›</a:t>
            </a:fld>
            <a:endParaRPr lang="en-US"/>
          </a:p>
        </p:txBody>
      </p:sp>
    </p:spTree>
    <p:extLst>
      <p:ext uri="{BB962C8B-B14F-4D97-AF65-F5344CB8AC3E}">
        <p14:creationId xmlns:p14="http://schemas.microsoft.com/office/powerpoint/2010/main" val="186206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Why is smoking cessation important? </a:t>
            </a:r>
            <a:r>
              <a:rPr lang="en-US" b="0" dirty="0" smtClean="0"/>
              <a:t>Let’s talk numbers</a:t>
            </a:r>
            <a:r>
              <a:rPr lang="en-US" b="0" baseline="0" dirty="0" smtClean="0"/>
              <a:t> 1st</a:t>
            </a:r>
            <a:endParaRPr lang="en-US" b="1" dirty="0" smtClean="0"/>
          </a:p>
          <a:p>
            <a:pPr marL="176336" indent="-176336">
              <a:buFont typeface="Arial" panose="020B0604020202020204" pitchFamily="34" charset="0"/>
              <a:buChar char="•"/>
            </a:pPr>
            <a:r>
              <a:rPr lang="en-US" dirty="0" smtClean="0"/>
              <a:t>Even</a:t>
            </a:r>
            <a:r>
              <a:rPr lang="en-US" baseline="0" dirty="0" smtClean="0"/>
              <a:t> though smoking has declined since 1965 from 41.9% to 18%; smoking is still the leading cause of preventable illness and death in the US</a:t>
            </a:r>
          </a:p>
          <a:p>
            <a:pPr marL="176336" indent="-176336">
              <a:buFont typeface="Arial" panose="020B0604020202020204" pitchFamily="34" charset="0"/>
              <a:buChar char="•"/>
            </a:pPr>
            <a:r>
              <a:rPr lang="en-US" baseline="0" dirty="0" smtClean="0"/>
              <a:t>Even more staggering is that 7.1% of middle school children and 23.2% of HS children smoke</a:t>
            </a:r>
          </a:p>
          <a:p>
            <a:r>
              <a:rPr lang="en-US" b="1" baseline="0" dirty="0" smtClean="0"/>
              <a:t>What does tobacco use cause?</a:t>
            </a:r>
          </a:p>
          <a:p>
            <a:pPr marL="176336" indent="-176336">
              <a:buFont typeface="Arial" panose="020B0604020202020204" pitchFamily="34" charset="0"/>
              <a:buChar char="•"/>
            </a:pPr>
            <a:r>
              <a:rPr lang="en-US" baseline="0" dirty="0" smtClean="0"/>
              <a:t>Cancer, </a:t>
            </a:r>
            <a:r>
              <a:rPr lang="en-US" baseline="0" dirty="0" err="1" smtClean="0"/>
              <a:t>cerebro</a:t>
            </a:r>
            <a:r>
              <a:rPr lang="en-US" baseline="0" dirty="0" smtClean="0"/>
              <a:t> and cardio vascular disease, dental disease, GI disorders, Respiratory disease</a:t>
            </a:r>
          </a:p>
          <a:p>
            <a:pPr marL="176336" indent="-176336">
              <a:buFont typeface="Arial" panose="020B0604020202020204" pitchFamily="34" charset="0"/>
              <a:buChar char="•"/>
            </a:pPr>
            <a:r>
              <a:rPr lang="en-US" dirty="0" smtClean="0"/>
              <a:t>Those who don’t stop smoking by the age of 35, 50% will die from a tobacco related disease</a:t>
            </a:r>
          </a:p>
          <a:p>
            <a:pPr marL="176336" indent="-1763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4C993F-B270-4DBD-85B9-4EC7D7F25B70}" type="slidenum">
              <a:rPr lang="en-US" smtClean="0"/>
              <a:t>1</a:t>
            </a:fld>
            <a:endParaRPr lang="en-US"/>
          </a:p>
        </p:txBody>
      </p:sp>
    </p:spTree>
    <p:extLst>
      <p:ext uri="{BB962C8B-B14F-4D97-AF65-F5344CB8AC3E}">
        <p14:creationId xmlns:p14="http://schemas.microsoft.com/office/powerpoint/2010/main" val="180284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C993F-B270-4DBD-85B9-4EC7D7F25B70}" type="slidenum">
              <a:rPr lang="en-US" smtClean="0"/>
              <a:t>10</a:t>
            </a:fld>
            <a:endParaRPr lang="en-US"/>
          </a:p>
        </p:txBody>
      </p:sp>
    </p:spTree>
    <p:extLst>
      <p:ext uri="{BB962C8B-B14F-4D97-AF65-F5344CB8AC3E}">
        <p14:creationId xmlns:p14="http://schemas.microsoft.com/office/powerpoint/2010/main" val="311751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C993F-B270-4DBD-85B9-4EC7D7F25B70}" type="slidenum">
              <a:rPr lang="en-US" smtClean="0"/>
              <a:t>11</a:t>
            </a:fld>
            <a:endParaRPr lang="en-US"/>
          </a:p>
        </p:txBody>
      </p:sp>
    </p:spTree>
    <p:extLst>
      <p:ext uri="{BB962C8B-B14F-4D97-AF65-F5344CB8AC3E}">
        <p14:creationId xmlns:p14="http://schemas.microsoft.com/office/powerpoint/2010/main" val="310476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Addiction:</a:t>
            </a:r>
          </a:p>
          <a:p>
            <a:r>
              <a:rPr lang="en-US" dirty="0" smtClean="0"/>
              <a:t>We as</a:t>
            </a:r>
            <a:r>
              <a:rPr lang="en-US" baseline="0" dirty="0" smtClean="0"/>
              <a:t> providers have to understand addiction, to be able to help our patients quick smoking.</a:t>
            </a:r>
            <a:endParaRPr lang="en-US" dirty="0" smtClean="0"/>
          </a:p>
          <a:p>
            <a:r>
              <a:rPr lang="en-US" dirty="0" smtClean="0"/>
              <a:t>Nicotine</a:t>
            </a:r>
            <a:r>
              <a:rPr lang="en-US" baseline="0" dirty="0" smtClean="0"/>
              <a:t> is much like heroin, when it comes to the addictive components.</a:t>
            </a:r>
          </a:p>
          <a:p>
            <a:r>
              <a:rPr lang="en-US" baseline="0" dirty="0" smtClean="0"/>
              <a:t>Never mind the hazardous chemicals such as ammonia, formaldehyde, carbon monoxide, benzene, arsenic, and lead.</a:t>
            </a:r>
          </a:p>
          <a:p>
            <a:r>
              <a:rPr lang="en-US" baseline="0" dirty="0" smtClean="0"/>
              <a:t>Addiction is the compulsion to use a substance in the face of understanding the negative consequences that come along with it.</a:t>
            </a:r>
          </a:p>
          <a:p>
            <a:r>
              <a:rPr lang="en-US" baseline="0" dirty="0" smtClean="0"/>
              <a:t>This is why tobacco use is the leading cause of preventable illness and death in the US.</a:t>
            </a:r>
          </a:p>
          <a:p>
            <a:r>
              <a:rPr lang="en-US" baseline="0" dirty="0" smtClean="0"/>
              <a:t>If it was that easy to quit, these numbers wouldn’t be so high.</a:t>
            </a:r>
          </a:p>
          <a:p>
            <a:endParaRPr lang="en-US" baseline="0" dirty="0" smtClean="0"/>
          </a:p>
          <a:p>
            <a:r>
              <a:rPr lang="en-US" b="1" baseline="0" dirty="0" smtClean="0"/>
              <a:t>Nicotine Delivery:</a:t>
            </a:r>
          </a:p>
          <a:p>
            <a:pPr marL="176336" indent="-176336">
              <a:buFont typeface="Arial" panose="020B0604020202020204" pitchFamily="34" charset="0"/>
              <a:buChar char="•"/>
            </a:pPr>
            <a:r>
              <a:rPr lang="en-US" baseline="0" dirty="0" smtClean="0"/>
              <a:t>After one puff, it just takes 10-15 seconds for the nicotine to enter the blood stream and reach the nicotine receptors in the brain</a:t>
            </a:r>
          </a:p>
          <a:p>
            <a:pPr marL="176336" indent="-176336">
              <a:buFont typeface="Arial" panose="020B0604020202020204" pitchFamily="34" charset="0"/>
              <a:buChar char="•"/>
            </a:pPr>
            <a:r>
              <a:rPr lang="en-US" baseline="0" dirty="0" smtClean="0"/>
              <a:t>The mean time to peak concentration in the bloodstream is 7-8 minutes, this is maintained by each puff</a:t>
            </a:r>
          </a:p>
          <a:p>
            <a:pPr marL="176336" indent="-176336">
              <a:buFont typeface="Arial" panose="020B0604020202020204" pitchFamily="34" charset="0"/>
              <a:buChar char="•"/>
            </a:pPr>
            <a:r>
              <a:rPr lang="en-US" baseline="0" dirty="0" smtClean="0"/>
              <a:t>This equates to 10puffs per cigarette, a pack a day, will provide the blood nicotine level to be reached 200 times per day = habit forming</a:t>
            </a:r>
          </a:p>
          <a:p>
            <a:pPr marL="176336" indent="-176336">
              <a:buFont typeface="Arial" panose="020B0604020202020204" pitchFamily="34" charset="0"/>
              <a:buChar char="•"/>
            </a:pPr>
            <a:r>
              <a:rPr lang="en-US" baseline="0" dirty="0" smtClean="0"/>
              <a:t>Now, smokeless tobacco products are absorbed much slower in oral or nasal cavity</a:t>
            </a:r>
          </a:p>
          <a:p>
            <a:pPr marL="176336" indent="-176336">
              <a:buFont typeface="Arial" panose="020B0604020202020204" pitchFamily="34" charset="0"/>
              <a:buChar char="•"/>
            </a:pPr>
            <a:endParaRPr lang="en-US" baseline="0" dirty="0" smtClean="0"/>
          </a:p>
          <a:p>
            <a:pPr marL="176336" indent="-176336">
              <a:buFont typeface="Arial" panose="020B0604020202020204" pitchFamily="34" charset="0"/>
              <a:buChar char="•"/>
            </a:pPr>
            <a:r>
              <a:rPr lang="en-US" b="1" baseline="0" dirty="0" smtClean="0"/>
              <a:t>E-cigarettes</a:t>
            </a:r>
            <a:r>
              <a:rPr lang="en-US" baseline="0" dirty="0" smtClean="0"/>
              <a:t> eliminate the harmful tars and carbon-monoxide, from the typical tobacco use.</a:t>
            </a:r>
          </a:p>
          <a:p>
            <a:pPr marL="176336" indent="-176336">
              <a:buFont typeface="Arial" panose="020B0604020202020204" pitchFamily="34" charset="0"/>
              <a:buChar char="•"/>
            </a:pPr>
            <a:r>
              <a:rPr lang="en-US" baseline="0" dirty="0" smtClean="0"/>
              <a:t>Some studies have shown that a regulation of nicotine content can help with smoking cessation, but there is still not enough studies done to endorse this as a treatment option.</a:t>
            </a:r>
          </a:p>
          <a:p>
            <a:pPr marL="176336" indent="-176336">
              <a:buFont typeface="Arial" panose="020B0604020202020204" pitchFamily="34" charset="0"/>
              <a:buChar char="•"/>
            </a:pPr>
            <a:r>
              <a:rPr lang="en-US" baseline="0" dirty="0" smtClean="0"/>
              <a:t>Although the FDA and CDC have this on their radar.</a:t>
            </a:r>
          </a:p>
          <a:p>
            <a:pPr marL="176336" indent="-176336">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74C993F-B270-4DBD-85B9-4EC7D7F25B70}" type="slidenum">
              <a:rPr lang="en-US" smtClean="0"/>
              <a:t>2</a:t>
            </a:fld>
            <a:endParaRPr lang="en-US" dirty="0"/>
          </a:p>
        </p:txBody>
      </p:sp>
    </p:spTree>
    <p:extLst>
      <p:ext uri="{BB962C8B-B14F-4D97-AF65-F5344CB8AC3E}">
        <p14:creationId xmlns:p14="http://schemas.microsoft.com/office/powerpoint/2010/main" val="25052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r>
              <a:rPr lang="en-US" dirty="0">
                <a:solidFill>
                  <a:prstClr val="black"/>
                </a:solidFill>
              </a:rPr>
              <a:t>Who knew we had nicotine receptors &amp; they increase with chronic use of nicotine? No wonder, it’s so hard to kick the habit.</a:t>
            </a:r>
          </a:p>
          <a:p>
            <a:pPr defTabSz="940460"/>
            <a:r>
              <a:rPr lang="en-US" dirty="0">
                <a:solidFill>
                  <a:prstClr val="black"/>
                </a:solidFill>
              </a:rPr>
              <a:t>Nicotine acts as a </a:t>
            </a:r>
            <a:r>
              <a:rPr lang="en-US" b="1" dirty="0">
                <a:solidFill>
                  <a:prstClr val="black"/>
                </a:solidFill>
              </a:rPr>
              <a:t>stimulant</a:t>
            </a:r>
            <a:r>
              <a:rPr lang="en-US" dirty="0">
                <a:solidFill>
                  <a:prstClr val="black"/>
                </a:solidFill>
              </a:rPr>
              <a:t> as well as a </a:t>
            </a:r>
            <a:r>
              <a:rPr lang="en-US" b="1" dirty="0">
                <a:solidFill>
                  <a:prstClr val="black"/>
                </a:solidFill>
              </a:rPr>
              <a:t>depressant</a:t>
            </a:r>
            <a:r>
              <a:rPr lang="en-US" dirty="0">
                <a:solidFill>
                  <a:prstClr val="black"/>
                </a:solidFill>
              </a:rPr>
              <a:t> on the Central Nervous System.</a:t>
            </a:r>
          </a:p>
          <a:p>
            <a:pPr marL="176336" indent="-176336" defTabSz="940460">
              <a:buFont typeface="Arial" panose="020B0604020202020204" pitchFamily="34" charset="0"/>
              <a:buChar char="•"/>
            </a:pPr>
            <a:r>
              <a:rPr lang="en-US" dirty="0">
                <a:solidFill>
                  <a:prstClr val="black"/>
                </a:solidFill>
              </a:rPr>
              <a:t>The stimulant effects are mainly at the cortex which causes the person to have increased alertness &amp; cognitive performance.</a:t>
            </a:r>
          </a:p>
          <a:p>
            <a:pPr marL="176336" indent="-176336" defTabSz="940460">
              <a:buFont typeface="Arial" panose="020B0604020202020204" pitchFamily="34" charset="0"/>
              <a:buChar char="•"/>
            </a:pPr>
            <a:r>
              <a:rPr lang="en-US" dirty="0">
                <a:solidFill>
                  <a:prstClr val="black"/>
                </a:solidFill>
              </a:rPr>
              <a:t>As nicotine activates the nucleus accumbens or “reward system” in the limbic system, this causes an increase in extracellular fluid dopamine levels.</a:t>
            </a:r>
          </a:p>
          <a:p>
            <a:endParaRPr lang="en-US" dirty="0" smtClean="0"/>
          </a:p>
          <a:p>
            <a:r>
              <a:rPr lang="en-US" dirty="0" smtClean="0"/>
              <a:t>This article: I’m not sharing this as an</a:t>
            </a:r>
            <a:r>
              <a:rPr lang="en-US" baseline="0" dirty="0" smtClean="0"/>
              <a:t> evidenced based treatment plan, I love how he titled the above picture “My dumb mammal brain, having a sweet, sweet nicotine party.”</a:t>
            </a:r>
          </a:p>
          <a:p>
            <a:r>
              <a:rPr lang="en-US" baseline="0" dirty="0" smtClean="0"/>
              <a:t>I would think this is how my brain is on cookies, sweet tea, and carbs. If you read the entire article remember there’s a lot of this guys personality put into it, I do find it refreshing from crummy dry material. Just saying, but he does say “bullsocks” and there may be more. </a:t>
            </a:r>
          </a:p>
          <a:p>
            <a:endParaRPr lang="en-US" baseline="0" dirty="0" smtClean="0"/>
          </a:p>
          <a:p>
            <a:r>
              <a:rPr lang="en-US" baseline="0" dirty="0" smtClean="0"/>
              <a:t>I love a simplified Neuro explanation, any day.</a:t>
            </a:r>
            <a:endParaRPr lang="en-US" dirty="0"/>
          </a:p>
        </p:txBody>
      </p:sp>
      <p:sp>
        <p:nvSpPr>
          <p:cNvPr id="4" name="Slide Number Placeholder 3"/>
          <p:cNvSpPr>
            <a:spLocks noGrp="1"/>
          </p:cNvSpPr>
          <p:nvPr>
            <p:ph type="sldNum" sz="quarter" idx="10"/>
          </p:nvPr>
        </p:nvSpPr>
        <p:spPr/>
        <p:txBody>
          <a:bodyPr/>
          <a:lstStyle/>
          <a:p>
            <a:fld id="{474C993F-B270-4DBD-85B9-4EC7D7F25B70}" type="slidenum">
              <a:rPr lang="en-US" smtClean="0"/>
              <a:t>3</a:t>
            </a:fld>
            <a:endParaRPr lang="en-US" dirty="0"/>
          </a:p>
        </p:txBody>
      </p:sp>
    </p:spTree>
    <p:extLst>
      <p:ext uri="{BB962C8B-B14F-4D97-AF65-F5344CB8AC3E}">
        <p14:creationId xmlns:p14="http://schemas.microsoft.com/office/powerpoint/2010/main" val="63985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Nicotine Withdrawal</a:t>
            </a:r>
            <a:r>
              <a:rPr lang="en-US" b="1" baseline="0" dirty="0" smtClean="0"/>
              <a:t> Syndrome:</a:t>
            </a:r>
          </a:p>
          <a:p>
            <a:pPr marL="176336" indent="-176336">
              <a:buFont typeface="Arial" panose="020B0604020202020204" pitchFamily="34" charset="0"/>
              <a:buChar char="•"/>
            </a:pPr>
            <a:r>
              <a:rPr lang="en-US" baseline="0" dirty="0" smtClean="0"/>
              <a:t>Craving</a:t>
            </a:r>
          </a:p>
          <a:p>
            <a:pPr marL="176336" indent="-176336">
              <a:buFont typeface="Arial" panose="020B0604020202020204" pitchFamily="34" charset="0"/>
              <a:buChar char="•"/>
            </a:pPr>
            <a:r>
              <a:rPr lang="en-US" baseline="0" dirty="0" smtClean="0"/>
              <a:t>Nervousness</a:t>
            </a:r>
          </a:p>
          <a:p>
            <a:pPr marL="176336" indent="-176336">
              <a:buFont typeface="Arial" panose="020B0604020202020204" pitchFamily="34" charset="0"/>
              <a:buChar char="•"/>
            </a:pPr>
            <a:r>
              <a:rPr lang="en-US" baseline="0" dirty="0" smtClean="0"/>
              <a:t>Irritability</a:t>
            </a:r>
          </a:p>
          <a:p>
            <a:pPr marL="176336" indent="-176336">
              <a:buFont typeface="Arial" panose="020B0604020202020204" pitchFamily="34" charset="0"/>
              <a:buChar char="•"/>
            </a:pPr>
            <a:r>
              <a:rPr lang="en-US" baseline="0" dirty="0" smtClean="0"/>
              <a:t>Impatience</a:t>
            </a:r>
          </a:p>
          <a:p>
            <a:pPr marL="176336" indent="-176336">
              <a:buFont typeface="Arial" panose="020B0604020202020204" pitchFamily="34" charset="0"/>
              <a:buChar char="•"/>
            </a:pPr>
            <a:r>
              <a:rPr lang="en-US" baseline="0" dirty="0" smtClean="0"/>
              <a:t>Hostility</a:t>
            </a:r>
          </a:p>
          <a:p>
            <a:pPr marL="176336" indent="-176336">
              <a:buFont typeface="Arial" panose="020B0604020202020204" pitchFamily="34" charset="0"/>
              <a:buChar char="•"/>
            </a:pPr>
            <a:r>
              <a:rPr lang="en-US" baseline="0" dirty="0" smtClean="0"/>
              <a:t>Labile mood</a:t>
            </a:r>
          </a:p>
          <a:p>
            <a:pPr marL="176336" indent="-176336">
              <a:buFont typeface="Arial" panose="020B0604020202020204" pitchFamily="34" charset="0"/>
              <a:buChar char="•"/>
            </a:pPr>
            <a:r>
              <a:rPr lang="en-US" baseline="0" dirty="0" smtClean="0"/>
              <a:t>Difficulty in concentrating</a:t>
            </a:r>
          </a:p>
          <a:p>
            <a:pPr marL="176336" indent="-176336">
              <a:buFont typeface="Arial" panose="020B0604020202020204" pitchFamily="34" charset="0"/>
              <a:buChar char="•"/>
            </a:pPr>
            <a:r>
              <a:rPr lang="en-US" baseline="0" dirty="0" smtClean="0"/>
              <a:t>Restlessness</a:t>
            </a:r>
          </a:p>
          <a:p>
            <a:pPr marL="176336" indent="-176336">
              <a:buFont typeface="Arial" panose="020B0604020202020204" pitchFamily="34" charset="0"/>
              <a:buChar char="•"/>
            </a:pPr>
            <a:r>
              <a:rPr lang="en-US" baseline="0" dirty="0" smtClean="0"/>
              <a:t>Anxiety</a:t>
            </a:r>
          </a:p>
          <a:p>
            <a:r>
              <a:rPr lang="en-US" b="1" baseline="0" dirty="0" smtClean="0"/>
              <a:t>Then there’s the physical symptoms</a:t>
            </a:r>
          </a:p>
          <a:p>
            <a:pPr marL="176336" indent="-176336">
              <a:buFont typeface="Arial" panose="020B0604020202020204" pitchFamily="34" charset="0"/>
              <a:buChar char="•"/>
            </a:pPr>
            <a:r>
              <a:rPr lang="en-US" baseline="0" dirty="0" smtClean="0"/>
              <a:t>Decreased heart rate</a:t>
            </a:r>
          </a:p>
          <a:p>
            <a:pPr marL="176336" indent="-176336">
              <a:buFont typeface="Arial" panose="020B0604020202020204" pitchFamily="34" charset="0"/>
              <a:buChar char="•"/>
            </a:pPr>
            <a:r>
              <a:rPr lang="en-US" baseline="0" dirty="0" smtClean="0"/>
              <a:t>Increased appetite</a:t>
            </a:r>
          </a:p>
          <a:p>
            <a:pPr marL="176336" indent="-176336">
              <a:buFont typeface="Arial" panose="020B0604020202020204" pitchFamily="34" charset="0"/>
              <a:buChar char="•"/>
            </a:pPr>
            <a:r>
              <a:rPr lang="en-US" baseline="0" dirty="0" smtClean="0"/>
              <a:t>Wt gain on average 8-11lbs</a:t>
            </a:r>
          </a:p>
          <a:p>
            <a:r>
              <a:rPr lang="en-US" b="1" baseline="0" dirty="0" smtClean="0"/>
              <a:t>Somatic complaints</a:t>
            </a:r>
          </a:p>
          <a:p>
            <a:pPr marL="176336" indent="-176336">
              <a:buFont typeface="Arial" panose="020B0604020202020204" pitchFamily="34" charset="0"/>
              <a:buChar char="•"/>
            </a:pPr>
            <a:r>
              <a:rPr lang="en-US" baseline="0" dirty="0" smtClean="0"/>
              <a:t>Myalgia</a:t>
            </a:r>
          </a:p>
          <a:p>
            <a:pPr marL="176336" indent="-176336">
              <a:buFont typeface="Arial" panose="020B0604020202020204" pitchFamily="34" charset="0"/>
              <a:buChar char="•"/>
            </a:pPr>
            <a:r>
              <a:rPr lang="en-US" baseline="0" dirty="0" smtClean="0"/>
              <a:t>HA</a:t>
            </a:r>
          </a:p>
          <a:p>
            <a:pPr marL="176336" indent="-176336">
              <a:buFont typeface="Arial" panose="020B0604020202020204" pitchFamily="34" charset="0"/>
              <a:buChar char="•"/>
            </a:pPr>
            <a:r>
              <a:rPr lang="en-US" baseline="0" dirty="0" smtClean="0"/>
              <a:t>Constipation</a:t>
            </a:r>
          </a:p>
          <a:p>
            <a:pPr marL="176336" indent="-176336">
              <a:buFont typeface="Arial" panose="020B0604020202020204" pitchFamily="34" charset="0"/>
              <a:buChar char="•"/>
            </a:pPr>
            <a:r>
              <a:rPr lang="en-US" baseline="0" dirty="0" smtClean="0"/>
              <a:t>Fatigue</a:t>
            </a:r>
          </a:p>
          <a:p>
            <a:r>
              <a:rPr lang="en-US" baseline="0" dirty="0" smtClean="0"/>
              <a:t>The lower the blood nicotine level, the urge to smoke is stronger.</a:t>
            </a:r>
          </a:p>
          <a:p>
            <a:r>
              <a:rPr lang="en-US" baseline="0" dirty="0" smtClean="0"/>
              <a:t>How do you know you’re just smoking to keep from feeling like crap?</a:t>
            </a:r>
          </a:p>
          <a:p>
            <a:endParaRPr lang="en-US" baseline="0" dirty="0" smtClean="0"/>
          </a:p>
          <a:p>
            <a:r>
              <a:rPr lang="en-US" baseline="0" dirty="0" smtClean="0"/>
              <a:t>I don’t know about you, but I have enough trouble trying not to become the Hulk or Dr Jackal and Mr. Hide on a good day, just being a nurse, wife, mom, and the dreadful Grad student?</a:t>
            </a:r>
            <a:endParaRPr lang="en-US" dirty="0"/>
          </a:p>
        </p:txBody>
      </p:sp>
      <p:sp>
        <p:nvSpPr>
          <p:cNvPr id="4" name="Slide Number Placeholder 3"/>
          <p:cNvSpPr>
            <a:spLocks noGrp="1"/>
          </p:cNvSpPr>
          <p:nvPr>
            <p:ph type="sldNum" sz="quarter" idx="10"/>
          </p:nvPr>
        </p:nvSpPr>
        <p:spPr/>
        <p:txBody>
          <a:bodyPr/>
          <a:lstStyle/>
          <a:p>
            <a:fld id="{474C993F-B270-4DBD-85B9-4EC7D7F25B70}" type="slidenum">
              <a:rPr lang="en-US" smtClean="0"/>
              <a:t>4</a:t>
            </a:fld>
            <a:endParaRPr lang="en-US" dirty="0"/>
          </a:p>
        </p:txBody>
      </p:sp>
    </p:spTree>
    <p:extLst>
      <p:ext uri="{BB962C8B-B14F-4D97-AF65-F5344CB8AC3E}">
        <p14:creationId xmlns:p14="http://schemas.microsoft.com/office/powerpoint/2010/main" val="308530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have to be ready. They have to be able to fight the Hulk. No really, if they are ready they need to be managed by a tobacco treatment specialist</a:t>
            </a:r>
            <a:r>
              <a:rPr lang="en-US" baseline="0" dirty="0" smtClean="0"/>
              <a:t> or local tobacco quit line.</a:t>
            </a:r>
          </a:p>
          <a:p>
            <a:endParaRPr lang="en-US" baseline="0" dirty="0" smtClean="0"/>
          </a:p>
          <a:p>
            <a:r>
              <a:rPr lang="en-US" baseline="0" dirty="0" smtClean="0"/>
              <a:t>I didn’t find any local specific Tobacco treatment specialists listed, LinkedIn provided some outlying areas. Mayo clinic does offer a certification in this specialty. Just incase you’re interested, I provided the link to the explanation of what a tobacco treatment specialist is.</a:t>
            </a:r>
          </a:p>
          <a:p>
            <a:endParaRPr lang="en-US" baseline="0" dirty="0" smtClean="0"/>
          </a:p>
          <a:p>
            <a:r>
              <a:rPr lang="en-US" baseline="0" dirty="0" smtClean="0"/>
              <a:t>Actual referral to a treatment quit line, that will call the patient back has yielded better outcomes, than just providing the phone number and ask them to call themselves.</a:t>
            </a:r>
          </a:p>
          <a:p>
            <a:endParaRPr lang="en-US" baseline="0" dirty="0" smtClean="0"/>
          </a:p>
          <a:p>
            <a:r>
              <a:rPr lang="en-US" baseline="0" dirty="0" smtClean="0"/>
              <a:t>The actual goal of treatment is complete removal of tobacco in ones life. Either through cold turkey or with assistance of a pharmacological intervention </a:t>
            </a:r>
          </a:p>
          <a:p>
            <a:endParaRPr lang="en-US" baseline="0" dirty="0" smtClean="0"/>
          </a:p>
          <a:p>
            <a:r>
              <a:rPr lang="en-US" baseline="0" dirty="0" smtClean="0"/>
              <a:t>Successful treatment depends on the relationship between the pt and practitioner for proper use of treatment options </a:t>
            </a:r>
          </a:p>
          <a:p>
            <a:r>
              <a:rPr lang="en-US" baseline="0" dirty="0" smtClean="0"/>
              <a:t>Treatment needs to include counseling, support groups, problem solving skills, relapse prevention, stress management to increase cessation rates.</a:t>
            </a:r>
          </a:p>
        </p:txBody>
      </p:sp>
      <p:sp>
        <p:nvSpPr>
          <p:cNvPr id="4" name="Slide Number Placeholder 3"/>
          <p:cNvSpPr>
            <a:spLocks noGrp="1"/>
          </p:cNvSpPr>
          <p:nvPr>
            <p:ph type="sldNum" sz="quarter" idx="10"/>
          </p:nvPr>
        </p:nvSpPr>
        <p:spPr/>
        <p:txBody>
          <a:bodyPr/>
          <a:lstStyle/>
          <a:p>
            <a:fld id="{474C993F-B270-4DBD-85B9-4EC7D7F25B70}" type="slidenum">
              <a:rPr lang="en-US" smtClean="0"/>
              <a:t>5</a:t>
            </a:fld>
            <a:endParaRPr lang="en-US" dirty="0"/>
          </a:p>
        </p:txBody>
      </p:sp>
    </p:spTree>
    <p:extLst>
      <p:ext uri="{BB962C8B-B14F-4D97-AF65-F5344CB8AC3E}">
        <p14:creationId xmlns:p14="http://schemas.microsoft.com/office/powerpoint/2010/main" val="26360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a:t>
            </a:r>
            <a:r>
              <a:rPr lang="en-US" b="1" baseline="0" dirty="0" smtClean="0"/>
              <a:t> Different Treatment options</a:t>
            </a:r>
          </a:p>
          <a:p>
            <a:r>
              <a:rPr lang="en-US" dirty="0" smtClean="0"/>
              <a:t>#1 Nicotine Replacement Therapy</a:t>
            </a:r>
          </a:p>
          <a:p>
            <a:r>
              <a:rPr lang="en-US" dirty="0" smtClean="0"/>
              <a:t>#2 Antidepressant bupropion</a:t>
            </a:r>
          </a:p>
          <a:p>
            <a:r>
              <a:rPr lang="en-US" dirty="0" smtClean="0"/>
              <a:t>#3 Nicotine Receptor partial Agonist</a:t>
            </a:r>
            <a:r>
              <a:rPr lang="en-US" baseline="0" dirty="0" smtClean="0"/>
              <a:t> Varenicline</a:t>
            </a:r>
          </a:p>
          <a:p>
            <a:endParaRPr lang="en-US" baseline="0" dirty="0" smtClean="0"/>
          </a:p>
          <a:p>
            <a:r>
              <a:rPr lang="en-US" baseline="0" dirty="0" smtClean="0"/>
              <a:t>Long term rates of smoking cessation are related to combination of bupropion and nicotine replacement such as patches or lozenges</a:t>
            </a:r>
          </a:p>
          <a:p>
            <a:endParaRPr lang="en-US" baseline="0" dirty="0" smtClean="0"/>
          </a:p>
          <a:p>
            <a:r>
              <a:rPr lang="en-US" baseline="0" dirty="0" smtClean="0"/>
              <a:t>Varenicline (Chantix) has a 43.9% rate of cessation after 9-12wks of use</a:t>
            </a:r>
          </a:p>
          <a:p>
            <a:endParaRPr lang="en-US" baseline="0" dirty="0" smtClean="0"/>
          </a:p>
          <a:p>
            <a:r>
              <a:rPr lang="en-US" baseline="0" dirty="0" smtClean="0"/>
              <a:t>#1 Nicotine Replacement : gum, lozenge, transdermal patch, inhaler, nasal spray</a:t>
            </a:r>
          </a:p>
          <a:p>
            <a:r>
              <a:rPr lang="en-US" b="1" baseline="0" dirty="0" smtClean="0"/>
              <a:t>OTC options are :</a:t>
            </a:r>
          </a:p>
          <a:p>
            <a:pPr marL="176336" indent="-176336">
              <a:buFont typeface="Arial" panose="020B0604020202020204" pitchFamily="34" charset="0"/>
              <a:buChar char="•"/>
            </a:pPr>
            <a:r>
              <a:rPr lang="en-US" baseline="0" dirty="0" smtClean="0"/>
              <a:t>Gum &amp; Transdermal patch Nicotrol</a:t>
            </a:r>
          </a:p>
          <a:p>
            <a:pPr marL="176336" indent="-176336">
              <a:buFont typeface="Arial" panose="020B0604020202020204" pitchFamily="34" charset="0"/>
              <a:buChar char="•"/>
            </a:pPr>
            <a:r>
              <a:rPr lang="en-US" baseline="0" dirty="0" smtClean="0"/>
              <a:t>Transdermal patch Habitrol</a:t>
            </a:r>
          </a:p>
          <a:p>
            <a:pPr marL="176336" indent="-176336">
              <a:buFont typeface="Arial" panose="020B0604020202020204" pitchFamily="34" charset="0"/>
              <a:buChar char="•"/>
            </a:pPr>
            <a:r>
              <a:rPr lang="en-US" baseline="0" dirty="0" smtClean="0"/>
              <a:t>Lozenge Commit</a:t>
            </a:r>
          </a:p>
          <a:p>
            <a:r>
              <a:rPr lang="en-US" b="1" baseline="0" dirty="0" smtClean="0"/>
              <a:t>Prescription:</a:t>
            </a:r>
          </a:p>
          <a:p>
            <a:pPr marL="176336" indent="-176336">
              <a:buFont typeface="Arial" panose="020B0604020202020204" pitchFamily="34" charset="0"/>
              <a:buChar char="•"/>
            </a:pPr>
            <a:r>
              <a:rPr lang="en-US" baseline="0" dirty="0" smtClean="0"/>
              <a:t>Nicotrol inhaler</a:t>
            </a:r>
          </a:p>
          <a:p>
            <a:pPr marL="176336" indent="-176336">
              <a:buFont typeface="Arial" panose="020B0604020202020204" pitchFamily="34" charset="0"/>
              <a:buChar char="•"/>
            </a:pPr>
            <a:r>
              <a:rPr lang="en-US" baseline="0" dirty="0" smtClean="0"/>
              <a:t>Nicotrol NS</a:t>
            </a:r>
          </a:p>
          <a:p>
            <a:r>
              <a:rPr lang="en-US" baseline="0" dirty="0" smtClean="0"/>
              <a:t>This option is for pt who smoke more than a pack a day, especially within 30 min of waking, and those who attempted to stop previously but failed within the 1</a:t>
            </a:r>
            <a:r>
              <a:rPr lang="en-US" baseline="30000" dirty="0" smtClean="0"/>
              <a:t>st</a:t>
            </a:r>
            <a:r>
              <a:rPr lang="en-US" baseline="0" dirty="0" smtClean="0"/>
              <a:t> </a:t>
            </a:r>
            <a:r>
              <a:rPr lang="en-US" baseline="0" dirty="0" err="1" smtClean="0"/>
              <a:t>wk</a:t>
            </a:r>
            <a:endParaRPr lang="en-US" baseline="0" dirty="0" smtClean="0"/>
          </a:p>
          <a:p>
            <a:r>
              <a:rPr lang="en-US" baseline="0" dirty="0" smtClean="0"/>
              <a:t>Nicotine </a:t>
            </a:r>
            <a:r>
              <a:rPr lang="en-US" baseline="0" dirty="0" err="1" smtClean="0"/>
              <a:t>polacrilex</a:t>
            </a:r>
            <a:r>
              <a:rPr lang="en-US" baseline="0" dirty="0" smtClean="0"/>
              <a:t> gum is Pregnancy Category C, Transdermal nicotine is Pregnancy Category D</a:t>
            </a:r>
          </a:p>
          <a:p>
            <a:r>
              <a:rPr lang="en-US" baseline="0" dirty="0" smtClean="0"/>
              <a:t>Nicotine </a:t>
            </a:r>
            <a:r>
              <a:rPr lang="en-US" baseline="0" dirty="0" err="1" smtClean="0"/>
              <a:t>replacment</a:t>
            </a:r>
            <a:r>
              <a:rPr lang="en-US" baseline="0" dirty="0" smtClean="0"/>
              <a:t> therapy is contraindicated for those who have a hypersensitivity to nicotine, and used in caused with those who’ve recently had an MI or </a:t>
            </a:r>
            <a:r>
              <a:rPr lang="en-US" baseline="0" dirty="0" err="1" smtClean="0"/>
              <a:t>hx</a:t>
            </a:r>
            <a:r>
              <a:rPr lang="en-US" baseline="0" dirty="0" smtClean="0"/>
              <a:t> of arrhythmias</a:t>
            </a:r>
          </a:p>
          <a:p>
            <a:r>
              <a:rPr lang="en-US" baseline="0" dirty="0" smtClean="0"/>
              <a:t>Gum has a really good cessation rate.</a:t>
            </a:r>
          </a:p>
          <a:p>
            <a:r>
              <a:rPr lang="en-US" baseline="0" dirty="0" smtClean="0"/>
              <a:t>Adverse effects put this option not a first line choice for those who have TMJ disease or peptic ulcer dz. The nicotine </a:t>
            </a:r>
            <a:r>
              <a:rPr lang="en-US" baseline="0" dirty="0" err="1" smtClean="0"/>
              <a:t>polarilex</a:t>
            </a:r>
            <a:r>
              <a:rPr lang="en-US" baseline="0" dirty="0" smtClean="0"/>
              <a:t> is a nicotine resin complex that is slowing released from the gum when chewing 5-6 x’s then “parking” it in the buccal space. Slow buccal absorption over 30 min is best. Chewing faster or chewing while smoking can cause a nicotine toxicity; producing nausea &amp; throat irritation. Within the 30 min </a:t>
            </a:r>
            <a:r>
              <a:rPr lang="en-US" baseline="0" dirty="0" err="1" smtClean="0"/>
              <a:t>polacrilex</a:t>
            </a:r>
            <a:r>
              <a:rPr lang="en-US" baseline="0" dirty="0" smtClean="0"/>
              <a:t> reaches it’s peak concentration. </a:t>
            </a:r>
          </a:p>
          <a:p>
            <a:r>
              <a:rPr lang="en-US" baseline="0" dirty="0" smtClean="0"/>
              <a:t>A pt just beginning cessation </a:t>
            </a:r>
            <a:r>
              <a:rPr lang="en-US" baseline="0" dirty="0" err="1" smtClean="0"/>
              <a:t>tx</a:t>
            </a:r>
            <a:r>
              <a:rPr lang="en-US" baseline="0" dirty="0" smtClean="0"/>
              <a:t> should chew a 2-4mg </a:t>
            </a:r>
            <a:r>
              <a:rPr lang="en-US" baseline="0" dirty="0" err="1" smtClean="0"/>
              <a:t>tb</a:t>
            </a:r>
            <a:r>
              <a:rPr lang="en-US" baseline="0" dirty="0" smtClean="0"/>
              <a:t> every hr. The best results come from a schedule use every </a:t>
            </a:r>
            <a:r>
              <a:rPr lang="en-US" baseline="0" dirty="0" err="1" smtClean="0"/>
              <a:t>hr</a:t>
            </a:r>
            <a:r>
              <a:rPr lang="en-US" baseline="0" dirty="0" smtClean="0"/>
              <a:t> to 2hrs. If the pt smokes more than 25 cig/day, they should start on 4mg not to exceed 20 tabs/day of 4mg.</a:t>
            </a:r>
          </a:p>
          <a:p>
            <a:r>
              <a:rPr lang="en-US" baseline="0" dirty="0" smtClean="0"/>
              <a:t>If the pt drinks acidic foods such as coffee, soda, juice it may interfere with buccal </a:t>
            </a:r>
            <a:r>
              <a:rPr lang="en-US" baseline="0" dirty="0" err="1" smtClean="0"/>
              <a:t>absorbption</a:t>
            </a:r>
            <a:r>
              <a:rPr lang="en-US" baseline="0" dirty="0" smtClean="0"/>
              <a:t>, so they should be taught to withhold 15min prior, during &amp; after chewing.</a:t>
            </a:r>
          </a:p>
          <a:p>
            <a:r>
              <a:rPr lang="en-US" baseline="0" dirty="0" smtClean="0"/>
              <a:t>After 6 </a:t>
            </a:r>
            <a:r>
              <a:rPr lang="en-US" baseline="0" dirty="0" err="1" smtClean="0"/>
              <a:t>wks</a:t>
            </a:r>
            <a:r>
              <a:rPr lang="en-US" baseline="0" dirty="0" smtClean="0"/>
              <a:t> of successful cessation, a gradual weaning is </a:t>
            </a:r>
            <a:r>
              <a:rPr lang="en-US" baseline="0" dirty="0" err="1" smtClean="0"/>
              <a:t>suggessted</a:t>
            </a:r>
            <a:r>
              <a:rPr lang="en-US" baseline="0" dirty="0" smtClean="0"/>
              <a:t>. Weeks 7-9, 1 tab, ever 2-4hrs. </a:t>
            </a:r>
            <a:r>
              <a:rPr lang="en-US" baseline="0" dirty="0" err="1" smtClean="0"/>
              <a:t>Wks</a:t>
            </a:r>
            <a:r>
              <a:rPr lang="en-US" baseline="0" dirty="0" smtClean="0"/>
              <a:t> 10-12, 1 tab, every 4-8hrs. After 12wks D/C gum, substitute sugarless gum.</a:t>
            </a:r>
          </a:p>
          <a:p>
            <a:endParaRPr lang="en-US" baseline="0" dirty="0" smtClean="0"/>
          </a:p>
          <a:p>
            <a:r>
              <a:rPr lang="en-US" baseline="0" dirty="0" smtClean="0"/>
              <a:t>Lozenge use is very similar to gum. </a:t>
            </a:r>
          </a:p>
          <a:p>
            <a:endParaRPr lang="en-US" baseline="0" dirty="0" smtClean="0"/>
          </a:p>
          <a:p>
            <a:r>
              <a:rPr lang="en-US" baseline="0" dirty="0" smtClean="0"/>
              <a:t>Nicotine Transdermal System:</a:t>
            </a:r>
          </a:p>
          <a:p>
            <a:r>
              <a:rPr lang="en-US" baseline="0" dirty="0" smtClean="0"/>
              <a:t>This provides a slow cutaneous absorption of nicotine over many hours</a:t>
            </a:r>
          </a:p>
          <a:p>
            <a:r>
              <a:rPr lang="en-US" baseline="0" dirty="0" smtClean="0"/>
              <a:t>Applied to clean, </a:t>
            </a:r>
            <a:r>
              <a:rPr lang="en-US" baseline="0" dirty="0" err="1" smtClean="0"/>
              <a:t>nonhairy</a:t>
            </a:r>
            <a:r>
              <a:rPr lang="en-US" baseline="0" dirty="0" smtClean="0"/>
              <a:t> skin of the upper body upon waking in the morning</a:t>
            </a:r>
          </a:p>
          <a:p>
            <a:r>
              <a:rPr lang="en-US" baseline="0" dirty="0" smtClean="0"/>
              <a:t>Peak Nicotine levels are reached within 2-6hrs, then gradually decreases</a:t>
            </a:r>
          </a:p>
          <a:p>
            <a:r>
              <a:rPr lang="en-US" baseline="0" dirty="0" smtClean="0"/>
              <a:t>Once removed, nicotine in bloodstream is non-detectable in 10-12hrs in nonsmokers</a:t>
            </a:r>
          </a:p>
          <a:p>
            <a:r>
              <a:rPr lang="en-US" baseline="0" dirty="0" smtClean="0"/>
              <a:t>Different strengths available, and applied for 16-24hrs</a:t>
            </a:r>
          </a:p>
          <a:p>
            <a:r>
              <a:rPr lang="en-US" baseline="0" dirty="0" smtClean="0"/>
              <a:t>Light to average smoker may start with a 16hr patch; but is not effective for early morning withdrawal effects.</a:t>
            </a:r>
          </a:p>
          <a:p>
            <a:r>
              <a:rPr lang="en-US" baseline="0" dirty="0" smtClean="0"/>
              <a:t>24hr patch provides a steady-state blood level, with minimum peaks/troughs, and eliminates the morning withdrawal effects</a:t>
            </a:r>
          </a:p>
          <a:p>
            <a:r>
              <a:rPr lang="en-US" baseline="0" dirty="0" smtClean="0"/>
              <a:t>This rate of cessation is usually doubles 6-12 month rates vs placebo</a:t>
            </a:r>
          </a:p>
          <a:p>
            <a:r>
              <a:rPr lang="en-US" baseline="0" dirty="0" smtClean="0"/>
              <a:t>Once daily dosing. Weaning is a scheduling decrease in dosing. </a:t>
            </a:r>
            <a:br>
              <a:rPr lang="en-US" baseline="0" dirty="0" smtClean="0"/>
            </a:br>
            <a:r>
              <a:rPr lang="en-US" baseline="0" dirty="0" smtClean="0"/>
              <a:t>Most important to caution is smoking while using the patch can cause life threatening </a:t>
            </a:r>
            <a:r>
              <a:rPr lang="en-US" baseline="0" dirty="0" err="1" smtClean="0"/>
              <a:t>dysrythmias</a:t>
            </a:r>
            <a:r>
              <a:rPr lang="en-US" baseline="0" dirty="0" smtClean="0"/>
              <a:t> or acute MI</a:t>
            </a:r>
          </a:p>
          <a:p>
            <a:r>
              <a:rPr lang="en-US" baseline="0" dirty="0" smtClean="0"/>
              <a:t>Most common adverse effect is skin irritation, change site daily, rotate sites no less than a week apart.</a:t>
            </a:r>
          </a:p>
          <a:p>
            <a:r>
              <a:rPr lang="en-US" baseline="0" dirty="0" smtClean="0"/>
              <a:t>Too high of a dose can cause the more skin irritation, also delayed in sleep onset. This is where selecting the correct dose for cessation as well as minimizing the adverse effects can get tricky for the provider and the pt.</a:t>
            </a:r>
          </a:p>
          <a:p>
            <a:r>
              <a:rPr lang="en-US" baseline="0" dirty="0" smtClean="0"/>
              <a:t>Nicotine toxicity : HA, n/v (remove patch, flush area with water without soap)</a:t>
            </a:r>
          </a:p>
          <a:p>
            <a:endParaRPr lang="en-US" baseline="0" dirty="0" smtClean="0"/>
          </a:p>
          <a:p>
            <a:r>
              <a:rPr lang="en-US" baseline="0" dirty="0" smtClean="0"/>
              <a:t>Nicotine Nasal Spray:</a:t>
            </a:r>
          </a:p>
          <a:p>
            <a:r>
              <a:rPr lang="en-US" baseline="0" dirty="0" smtClean="0"/>
              <a:t>1-2 sprays each nostril per </a:t>
            </a:r>
            <a:r>
              <a:rPr lang="en-US" baseline="0" dirty="0" err="1" smtClean="0"/>
              <a:t>hr</a:t>
            </a:r>
            <a:r>
              <a:rPr lang="en-US" baseline="0" dirty="0" smtClean="0"/>
              <a:t>, don’t exceed 5 doses (10sprays)/</a:t>
            </a:r>
            <a:r>
              <a:rPr lang="en-US" baseline="0" dirty="0" err="1" smtClean="0"/>
              <a:t>hr</a:t>
            </a:r>
            <a:r>
              <a:rPr lang="en-US" baseline="0" dirty="0" smtClean="0"/>
              <a:t> or 40doses (80sprays)/day</a:t>
            </a:r>
          </a:p>
          <a:p>
            <a:r>
              <a:rPr lang="en-US" baseline="0" dirty="0" smtClean="0"/>
              <a:t>Rapid </a:t>
            </a:r>
            <a:r>
              <a:rPr lang="en-US" baseline="0" dirty="0" err="1" smtClean="0"/>
              <a:t>achievment</a:t>
            </a:r>
            <a:r>
              <a:rPr lang="en-US" baseline="0" dirty="0" smtClean="0"/>
              <a:t> of peak blood levels reached within 4-15min after 1mg (2spray)dose.</a:t>
            </a:r>
          </a:p>
          <a:p>
            <a:r>
              <a:rPr lang="en-US" baseline="0" dirty="0" smtClean="0"/>
              <a:t>Used for the most severe withdrawal symptoms (most similar to smoking cigarettes)</a:t>
            </a:r>
          </a:p>
          <a:p>
            <a:r>
              <a:rPr lang="en-US" baseline="0" dirty="0" smtClean="0"/>
              <a:t>May provide a more sense of control of symptoms</a:t>
            </a:r>
          </a:p>
          <a:p>
            <a:r>
              <a:rPr lang="en-US" baseline="0" dirty="0" smtClean="0"/>
              <a:t>DO NOT INHALE, SWALLOW, OR SNIFF THE SPRAY, the most common adverse effect is nasopharyngeal &amp; ocular mucosa irritation</a:t>
            </a:r>
          </a:p>
          <a:p>
            <a:r>
              <a:rPr lang="en-US" baseline="0" dirty="0" smtClean="0"/>
              <a:t>As with nicotine </a:t>
            </a:r>
            <a:r>
              <a:rPr lang="en-US" baseline="0" dirty="0" err="1" smtClean="0"/>
              <a:t>relplacement</a:t>
            </a:r>
            <a:r>
              <a:rPr lang="en-US" baseline="0" dirty="0" smtClean="0"/>
              <a:t> can cause serious </a:t>
            </a:r>
            <a:r>
              <a:rPr lang="en-US" baseline="0" dirty="0" err="1" smtClean="0"/>
              <a:t>arrythmias</a:t>
            </a:r>
            <a:r>
              <a:rPr lang="en-US" baseline="0" dirty="0" smtClean="0"/>
              <a:t> , elevated BP, avoid after MI</a:t>
            </a:r>
          </a:p>
          <a:p>
            <a:r>
              <a:rPr lang="en-US" baseline="0" dirty="0" smtClean="0"/>
              <a:t>Quicker abrupt discontinued safer with any cardiac symptoms, than the longer acting nicotine products.</a:t>
            </a:r>
          </a:p>
          <a:p>
            <a:r>
              <a:rPr lang="en-US" baseline="0" dirty="0" smtClean="0"/>
              <a:t>Possible abuse for “head rush”, very similar to the “feel good” sensation from smoking a cigarette</a:t>
            </a:r>
          </a:p>
          <a:p>
            <a:r>
              <a:rPr lang="en-US" baseline="0" dirty="0" smtClean="0"/>
              <a:t>Max length of </a:t>
            </a:r>
            <a:r>
              <a:rPr lang="en-US" baseline="0" dirty="0" err="1" smtClean="0"/>
              <a:t>tx</a:t>
            </a:r>
            <a:r>
              <a:rPr lang="en-US" baseline="0" dirty="0" smtClean="0"/>
              <a:t> should be 3 months</a:t>
            </a:r>
          </a:p>
          <a:p>
            <a:endParaRPr lang="en-US" baseline="0" dirty="0" smtClean="0"/>
          </a:p>
          <a:p>
            <a:r>
              <a:rPr lang="en-US" baseline="0" dirty="0" smtClean="0"/>
              <a:t>Nicotine inhaler:</a:t>
            </a:r>
          </a:p>
          <a:p>
            <a:r>
              <a:rPr lang="en-US" baseline="0" dirty="0" smtClean="0"/>
              <a:t>Stimulates the act of smoking a cigarette</a:t>
            </a:r>
          </a:p>
          <a:p>
            <a:r>
              <a:rPr lang="en-US" baseline="0" dirty="0" smtClean="0"/>
              <a:t>Pt puffs continuously on inhaler for 20min, </a:t>
            </a:r>
            <a:r>
              <a:rPr lang="en-US" baseline="0" dirty="0" err="1" smtClean="0"/>
              <a:t>proivdiding</a:t>
            </a:r>
            <a:r>
              <a:rPr lang="en-US" baseline="0" dirty="0" smtClean="0"/>
              <a:t> nicotine of 2 cigarettes</a:t>
            </a:r>
          </a:p>
          <a:p>
            <a:r>
              <a:rPr lang="en-US" baseline="0" dirty="0" smtClean="0"/>
              <a:t>6 cartridges a day, for 3-6wks, max 16/day for first 12wks, after 12wks dose reduced gradually with max of 6 months of </a:t>
            </a:r>
            <a:r>
              <a:rPr lang="en-US" baseline="0" dirty="0" err="1" smtClean="0"/>
              <a:t>tx</a:t>
            </a:r>
            <a:endParaRPr lang="en-US" baseline="0" dirty="0" smtClean="0"/>
          </a:p>
          <a:p>
            <a:r>
              <a:rPr lang="en-US" baseline="0" dirty="0" smtClean="0"/>
              <a:t>Adverse effects : coughing, mouth &amp; throat irritation, &amp; dyspepsia</a:t>
            </a:r>
          </a:p>
          <a:p>
            <a:endParaRPr lang="en-US" baseline="0" dirty="0" smtClean="0"/>
          </a:p>
          <a:p>
            <a:r>
              <a:rPr lang="en-US" baseline="0" dirty="0" smtClean="0"/>
              <a:t>Antidepressants : Bupropion (</a:t>
            </a:r>
            <a:r>
              <a:rPr lang="en-US" baseline="0" dirty="0" err="1" smtClean="0"/>
              <a:t>Zyban</a:t>
            </a:r>
            <a:r>
              <a:rPr lang="en-US" baseline="0" dirty="0" smtClean="0"/>
              <a:t>)</a:t>
            </a:r>
          </a:p>
          <a:p>
            <a:r>
              <a:rPr lang="en-US" baseline="0" dirty="0" smtClean="0"/>
              <a:t>Due to relationship between depressed mood and smoking behavior</a:t>
            </a:r>
          </a:p>
          <a:p>
            <a:r>
              <a:rPr lang="en-US" baseline="0" dirty="0" smtClean="0"/>
              <a:t>Bupropion truly unsure why it helps with the abstaining from smoking (thought to have a weak inhibitor of neuronal uptake of dopamine &amp; norepinephrine)</a:t>
            </a:r>
          </a:p>
          <a:p>
            <a:r>
              <a:rPr lang="en-US" baseline="0" dirty="0" smtClean="0"/>
              <a:t>Started 1-2 </a:t>
            </a:r>
            <a:r>
              <a:rPr lang="en-US" baseline="0" dirty="0" err="1" smtClean="0"/>
              <a:t>wks</a:t>
            </a:r>
            <a:r>
              <a:rPr lang="en-US" baseline="0" dirty="0" smtClean="0"/>
              <a:t> before quit-smoking date</a:t>
            </a:r>
          </a:p>
          <a:p>
            <a:r>
              <a:rPr lang="en-US" baseline="0" dirty="0" smtClean="0"/>
              <a:t>Starts on 150mg daily for 3 days, increased to BID at least 8hrs apart (not close to bedtime)</a:t>
            </a:r>
          </a:p>
          <a:p>
            <a:r>
              <a:rPr lang="en-US" baseline="0" dirty="0" smtClean="0"/>
              <a:t>On quit day, possibly quit cold turkey or supplement nicotine replacement</a:t>
            </a:r>
          </a:p>
          <a:p>
            <a:r>
              <a:rPr lang="en-US" baseline="0" dirty="0" smtClean="0"/>
              <a:t>Combo together, more successful than patch alone</a:t>
            </a:r>
          </a:p>
          <a:p>
            <a:r>
              <a:rPr lang="en-US" baseline="0" dirty="0" smtClean="0"/>
              <a:t>Continue 7-12 </a:t>
            </a:r>
            <a:r>
              <a:rPr lang="en-US" baseline="0" dirty="0" err="1" smtClean="0"/>
              <a:t>wks</a:t>
            </a:r>
            <a:r>
              <a:rPr lang="en-US" baseline="0" dirty="0" smtClean="0"/>
              <a:t>, up to 6 months</a:t>
            </a:r>
          </a:p>
          <a:p>
            <a:r>
              <a:rPr lang="en-US" baseline="0" dirty="0" smtClean="0"/>
              <a:t>If not quite by </a:t>
            </a:r>
            <a:r>
              <a:rPr lang="en-US" baseline="0" dirty="0" err="1" smtClean="0"/>
              <a:t>wk</a:t>
            </a:r>
            <a:r>
              <a:rPr lang="en-US" baseline="0" dirty="0" smtClean="0"/>
              <a:t> 7, not likely that this will work</a:t>
            </a:r>
          </a:p>
          <a:p>
            <a:r>
              <a:rPr lang="en-US" baseline="0" dirty="0" smtClean="0"/>
              <a:t>Contraindicated in pts with seizures, bulimia, anorexia, and not within 14 days of MAOI use, </a:t>
            </a:r>
            <a:r>
              <a:rPr lang="en-US" baseline="0" dirty="0" err="1" smtClean="0"/>
              <a:t>hx</a:t>
            </a:r>
            <a:r>
              <a:rPr lang="en-US" baseline="0" dirty="0" smtClean="0"/>
              <a:t> of stroke, brain surgery, Closed head injury</a:t>
            </a:r>
          </a:p>
          <a:p>
            <a:r>
              <a:rPr lang="en-US" baseline="0" dirty="0" smtClean="0"/>
              <a:t>Decreased </a:t>
            </a:r>
            <a:r>
              <a:rPr lang="en-US" baseline="0" dirty="0" err="1" smtClean="0"/>
              <a:t>doseing</a:t>
            </a:r>
            <a:r>
              <a:rPr lang="en-US" baseline="0" dirty="0" smtClean="0"/>
              <a:t> with pt with renal failure, drug metabolites may accumulate</a:t>
            </a:r>
          </a:p>
          <a:p>
            <a:r>
              <a:rPr lang="en-US" baseline="0" dirty="0" smtClean="0"/>
              <a:t>Used in caution with pts </a:t>
            </a:r>
            <a:r>
              <a:rPr lang="en-US" baseline="0" dirty="0" err="1" smtClean="0"/>
              <a:t>hx</a:t>
            </a:r>
            <a:r>
              <a:rPr lang="en-US" baseline="0" dirty="0" smtClean="0"/>
              <a:t> of </a:t>
            </a:r>
            <a:r>
              <a:rPr lang="en-US" baseline="0" dirty="0" err="1" smtClean="0"/>
              <a:t>chirrohis</a:t>
            </a:r>
            <a:r>
              <a:rPr lang="en-US" baseline="0" dirty="0" smtClean="0"/>
              <a:t>, 150mg every other day instead</a:t>
            </a:r>
          </a:p>
          <a:p>
            <a:r>
              <a:rPr lang="en-US" baseline="0" dirty="0" smtClean="0"/>
              <a:t>Pregnancy category C, not in children under 18</a:t>
            </a:r>
          </a:p>
          <a:p>
            <a:r>
              <a:rPr lang="en-US" baseline="0" dirty="0" smtClean="0"/>
              <a:t>If used in combo with nicotine replacement, monitor closely for HTN</a:t>
            </a:r>
          </a:p>
          <a:p>
            <a:r>
              <a:rPr lang="en-US" baseline="0" dirty="0" smtClean="0"/>
              <a:t>Don’t use with Wellbutrin, they have the same active ingredients (Wellbutrin has a Black box warning for increased risk of suicide)</a:t>
            </a:r>
          </a:p>
          <a:p>
            <a:r>
              <a:rPr lang="en-US" baseline="0" dirty="0" smtClean="0"/>
              <a:t>Most frequent adverse effects are insomnia, dizziness, dry mouth, constipation (</a:t>
            </a:r>
            <a:r>
              <a:rPr lang="en-US" baseline="0" dirty="0" err="1" smtClean="0"/>
              <a:t>poss</a:t>
            </a:r>
            <a:r>
              <a:rPr lang="en-US" baseline="0" dirty="0" smtClean="0"/>
              <a:t> increase fiber &amp; fluid intake)</a:t>
            </a:r>
          </a:p>
          <a:p>
            <a:endParaRPr lang="en-US" baseline="0" dirty="0" smtClean="0"/>
          </a:p>
          <a:p>
            <a:r>
              <a:rPr lang="en-US" baseline="0" dirty="0" smtClean="0"/>
              <a:t>Nicotinic Receptor Partial Agonists : Varenicline (</a:t>
            </a:r>
            <a:r>
              <a:rPr lang="en-US" baseline="0" dirty="0" err="1" smtClean="0"/>
              <a:t>chantix</a:t>
            </a:r>
            <a:r>
              <a:rPr lang="en-US" baseline="0" dirty="0" smtClean="0"/>
              <a:t>)</a:t>
            </a:r>
          </a:p>
          <a:p>
            <a:r>
              <a:rPr lang="en-US" baseline="0" dirty="0" smtClean="0"/>
              <a:t>Just as the name </a:t>
            </a:r>
            <a:r>
              <a:rPr lang="en-US" baseline="0" dirty="0" err="1" smtClean="0"/>
              <a:t>suggessts</a:t>
            </a:r>
            <a:r>
              <a:rPr lang="en-US" baseline="0" dirty="0" smtClean="0"/>
              <a:t> it works on the receptors in the brain where nicotine likes to bind, by preventing the binding of nicotine less reward symptoms as well as decreased withdrawal symptoms</a:t>
            </a:r>
          </a:p>
          <a:p>
            <a:r>
              <a:rPr lang="en-US" baseline="0" dirty="0" smtClean="0"/>
              <a:t>Pt chooses a quit date, start Chantix 1 </a:t>
            </a:r>
            <a:r>
              <a:rPr lang="en-US" baseline="0" dirty="0" err="1" smtClean="0"/>
              <a:t>wk</a:t>
            </a:r>
            <a:r>
              <a:rPr lang="en-US" baseline="0" dirty="0" smtClean="0"/>
              <a:t> prior , reaches steady state in 4 days, up it to 1mg BID as required, 0.5mg x once a day for 1</a:t>
            </a:r>
            <a:r>
              <a:rPr lang="en-US" baseline="30000" dirty="0" smtClean="0"/>
              <a:t>st</a:t>
            </a:r>
            <a:r>
              <a:rPr lang="en-US" baseline="0" dirty="0" smtClean="0"/>
              <a:t> 3 days, then 0.5mg BID for days 4-7. 1mg BID day 8 throughout </a:t>
            </a:r>
            <a:r>
              <a:rPr lang="en-US" baseline="0" dirty="0" err="1" smtClean="0"/>
              <a:t>tx</a:t>
            </a:r>
            <a:r>
              <a:rPr lang="en-US" baseline="0" dirty="0" smtClean="0"/>
              <a:t>. Taken with full glass of water, with eating. Continue </a:t>
            </a:r>
            <a:r>
              <a:rPr lang="en-US" baseline="0" dirty="0" err="1" smtClean="0"/>
              <a:t>tx</a:t>
            </a:r>
            <a:r>
              <a:rPr lang="en-US" baseline="0" dirty="0" smtClean="0"/>
              <a:t> for 12 wks. If it’s working, continuation for 12 more </a:t>
            </a:r>
            <a:r>
              <a:rPr lang="en-US" baseline="0" dirty="0" err="1" smtClean="0"/>
              <a:t>wks</a:t>
            </a:r>
            <a:r>
              <a:rPr lang="en-US" baseline="0" dirty="0" smtClean="0"/>
              <a:t> is most likely full cessation.</a:t>
            </a:r>
          </a:p>
          <a:p>
            <a:r>
              <a:rPr lang="en-US" baseline="0" dirty="0" smtClean="0"/>
              <a:t>Adverse reaction most common is nausea, </a:t>
            </a:r>
            <a:r>
              <a:rPr lang="en-US" baseline="0" dirty="0" err="1" smtClean="0"/>
              <a:t>insominia</a:t>
            </a:r>
            <a:r>
              <a:rPr lang="en-US" baseline="0" dirty="0" smtClean="0"/>
              <a:t>, ha, Possible changes in behavior such as agitation, depressed mood, </a:t>
            </a:r>
            <a:r>
              <a:rPr lang="en-US" baseline="0" dirty="0" err="1" smtClean="0"/>
              <a:t>suicidial</a:t>
            </a:r>
            <a:r>
              <a:rPr lang="en-US" baseline="0" dirty="0" smtClean="0"/>
              <a:t> behavior (not tested with those who have a pre-existing </a:t>
            </a:r>
            <a:r>
              <a:rPr lang="en-US" baseline="0" dirty="0" err="1" smtClean="0"/>
              <a:t>pscyhiatric</a:t>
            </a:r>
            <a:r>
              <a:rPr lang="en-US" baseline="0" dirty="0" smtClean="0"/>
              <a:t> disorder) Safety hasn’t been established.</a:t>
            </a:r>
          </a:p>
          <a:p>
            <a:r>
              <a:rPr lang="en-US" baseline="0" dirty="0" smtClean="0"/>
              <a:t>Pregnancy Category C and not </a:t>
            </a:r>
            <a:r>
              <a:rPr lang="en-US" baseline="0" dirty="0" err="1" smtClean="0"/>
              <a:t>recommeded</a:t>
            </a:r>
            <a:r>
              <a:rPr lang="en-US" baseline="0" dirty="0" smtClean="0"/>
              <a:t> for pregnant or </a:t>
            </a:r>
            <a:r>
              <a:rPr lang="en-US" baseline="0" dirty="0" err="1" smtClean="0"/>
              <a:t>nsg</a:t>
            </a:r>
            <a:r>
              <a:rPr lang="en-US" baseline="0" dirty="0" smtClean="0"/>
              <a:t> women, not for children under 18, </a:t>
            </a:r>
            <a:r>
              <a:rPr lang="en-US" baseline="0" dirty="0" err="1" smtClean="0"/>
              <a:t>renally</a:t>
            </a:r>
            <a:r>
              <a:rPr lang="en-US" baseline="0" dirty="0" smtClean="0"/>
              <a:t> </a:t>
            </a:r>
            <a:r>
              <a:rPr lang="en-US" baseline="0" dirty="0" err="1" smtClean="0"/>
              <a:t>elimnated</a:t>
            </a:r>
            <a:r>
              <a:rPr lang="en-US" baseline="0" dirty="0" smtClean="0"/>
              <a:t> and needs to be used cautiously in elderly or decreased renal function.</a:t>
            </a:r>
          </a:p>
        </p:txBody>
      </p:sp>
      <p:sp>
        <p:nvSpPr>
          <p:cNvPr id="4" name="Slide Number Placeholder 3"/>
          <p:cNvSpPr>
            <a:spLocks noGrp="1"/>
          </p:cNvSpPr>
          <p:nvPr>
            <p:ph type="sldNum" sz="quarter" idx="10"/>
          </p:nvPr>
        </p:nvSpPr>
        <p:spPr/>
        <p:txBody>
          <a:bodyPr/>
          <a:lstStyle/>
          <a:p>
            <a:fld id="{474C993F-B270-4DBD-85B9-4EC7D7F25B70}" type="slidenum">
              <a:rPr lang="en-US" smtClean="0"/>
              <a:t>6</a:t>
            </a:fld>
            <a:endParaRPr lang="en-US"/>
          </a:p>
        </p:txBody>
      </p:sp>
    </p:spTree>
    <p:extLst>
      <p:ext uri="{BB962C8B-B14F-4D97-AF65-F5344CB8AC3E}">
        <p14:creationId xmlns:p14="http://schemas.microsoft.com/office/powerpoint/2010/main" val="279267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Signs of nicotine</a:t>
            </a:r>
            <a:r>
              <a:rPr lang="en-US" baseline="0" dirty="0" smtClean="0"/>
              <a:t> withdrawal, prevent relapsing &amp; support for multiple attempts of </a:t>
            </a:r>
            <a:r>
              <a:rPr lang="en-US" baseline="0" dirty="0" err="1" smtClean="0"/>
              <a:t>quiting</a:t>
            </a:r>
            <a:r>
              <a:rPr lang="en-US" baseline="0" dirty="0" smtClean="0"/>
              <a:t>. </a:t>
            </a:r>
            <a:r>
              <a:rPr lang="en-US" baseline="0" dirty="0" err="1" smtClean="0"/>
              <a:t>Bheavior</a:t>
            </a:r>
            <a:r>
              <a:rPr lang="en-US" baseline="0" dirty="0" smtClean="0"/>
              <a:t> changes.</a:t>
            </a:r>
          </a:p>
          <a:p>
            <a:r>
              <a:rPr lang="en-US" baseline="0" dirty="0" smtClean="0"/>
              <a:t>Smoking &amp; nicotine can increase circulating cortisol &amp; </a:t>
            </a:r>
            <a:r>
              <a:rPr lang="en-US" baseline="0" dirty="0" err="1" smtClean="0"/>
              <a:t>catecholamines</a:t>
            </a:r>
            <a:r>
              <a:rPr lang="en-US" baseline="0" dirty="0" smtClean="0"/>
              <a:t>. Adrenergic agonists or adrenergic blockers decrease their nicotine dependence. Smoking can reduce the effects of Lasix &amp; reduce cardiac output, smoking cessation can reverse these actions. </a:t>
            </a:r>
            <a:r>
              <a:rPr lang="en-US" baseline="0" dirty="0" err="1" smtClean="0"/>
              <a:t>Glutethimide</a:t>
            </a:r>
            <a:r>
              <a:rPr lang="en-US" baseline="0" dirty="0" smtClean="0"/>
              <a:t> absorption may be decreased with smoking cessation. 1</a:t>
            </a:r>
            <a:r>
              <a:rPr lang="en-US" baseline="30000" dirty="0" smtClean="0"/>
              <a:t>st</a:t>
            </a:r>
            <a:r>
              <a:rPr lang="en-US" baseline="0" dirty="0" smtClean="0"/>
              <a:t> pass metabolism of Darvocet may be decreased by smoking cessation. Smoking cessation potentiates theophylline insulin, </a:t>
            </a:r>
            <a:r>
              <a:rPr lang="en-US" baseline="0" dirty="0" err="1" smtClean="0"/>
              <a:t>pentazocine</a:t>
            </a:r>
            <a:r>
              <a:rPr lang="en-US" baseline="0" dirty="0" smtClean="0"/>
              <a:t>, </a:t>
            </a:r>
            <a:r>
              <a:rPr lang="en-US" baseline="0" dirty="0" err="1" smtClean="0"/>
              <a:t>oxazepam</a:t>
            </a:r>
            <a:r>
              <a:rPr lang="en-US" baseline="0" dirty="0" smtClean="0"/>
              <a:t>, tricyclic antidepressants, caffeine, &amp; </a:t>
            </a:r>
            <a:r>
              <a:rPr lang="en-US" baseline="0" dirty="0" err="1" smtClean="0"/>
              <a:t>tylenol</a:t>
            </a:r>
            <a:r>
              <a:rPr lang="en-US" baseline="0" dirty="0" smtClean="0"/>
              <a:t>. </a:t>
            </a:r>
          </a:p>
          <a:p>
            <a:endParaRPr lang="en-US" baseline="0" dirty="0" smtClean="0"/>
          </a:p>
          <a:p>
            <a:r>
              <a:rPr lang="en-US" baseline="0" dirty="0" smtClean="0"/>
              <a:t>Pregnant women should abstain all together, nicotine replacement hasn’t been studied enough, if anything gum is to be used 1</a:t>
            </a:r>
            <a:r>
              <a:rPr lang="en-US" baseline="30000" dirty="0" smtClean="0"/>
              <a:t>st</a:t>
            </a:r>
            <a:endParaRPr lang="en-US" baseline="0" dirty="0" smtClean="0"/>
          </a:p>
          <a:p>
            <a:r>
              <a:rPr lang="en-US" baseline="0" dirty="0" smtClean="0"/>
              <a:t>Children aren’t approved for treatment at all, toxic levels of nicotine are reached quickly.</a:t>
            </a:r>
          </a:p>
          <a:p>
            <a:r>
              <a:rPr lang="en-US" baseline="0" dirty="0" smtClean="0"/>
              <a:t>Adolescents are the hardest to treat, minimal treatment options not enough studies, counseling is best, but a trial of nicotine replacement for those who smoke a pack a day, transdermal is the best choice of option.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74C993F-B270-4DBD-85B9-4EC7D7F25B70}" type="slidenum">
              <a:rPr lang="en-US" smtClean="0"/>
              <a:t>7</a:t>
            </a:fld>
            <a:endParaRPr lang="en-US"/>
          </a:p>
        </p:txBody>
      </p:sp>
    </p:spTree>
    <p:extLst>
      <p:ext uri="{BB962C8B-B14F-4D97-AF65-F5344CB8AC3E}">
        <p14:creationId xmlns:p14="http://schemas.microsoft.com/office/powerpoint/2010/main" val="2027196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C993F-B270-4DBD-85B9-4EC7D7F25B70}" type="slidenum">
              <a:rPr lang="en-US" smtClean="0"/>
              <a:t>8</a:t>
            </a:fld>
            <a:endParaRPr lang="en-US"/>
          </a:p>
        </p:txBody>
      </p:sp>
    </p:spTree>
    <p:extLst>
      <p:ext uri="{BB962C8B-B14F-4D97-AF65-F5344CB8AC3E}">
        <p14:creationId xmlns:p14="http://schemas.microsoft.com/office/powerpoint/2010/main" val="465783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C993F-B270-4DBD-85B9-4EC7D7F25B70}" type="slidenum">
              <a:rPr lang="en-US" smtClean="0"/>
              <a:t>9</a:t>
            </a:fld>
            <a:endParaRPr lang="en-US"/>
          </a:p>
        </p:txBody>
      </p:sp>
    </p:spTree>
    <p:extLst>
      <p:ext uri="{BB962C8B-B14F-4D97-AF65-F5344CB8AC3E}">
        <p14:creationId xmlns:p14="http://schemas.microsoft.com/office/powerpoint/2010/main" val="96285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95B74A-87E6-45F9-8291-6F1E0DE64224}"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9874-A02B-4173-BC01-56E16F70DB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5B74A-87E6-45F9-8291-6F1E0DE64224}"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9874-A02B-4173-BC01-56E16F70DB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695B74A-87E6-45F9-8291-6F1E0DE64224}"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9874-A02B-4173-BC01-56E16F70DBF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5B74A-87E6-45F9-8291-6F1E0DE64224}"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9874-A02B-4173-BC01-56E16F70DBF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5B74A-87E6-45F9-8291-6F1E0DE64224}" type="datetimeFigureOut">
              <a:rPr lang="en-US" smtClean="0"/>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A9874-A02B-4173-BC01-56E16F70DB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695B74A-87E6-45F9-8291-6F1E0DE64224}"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A9874-A02B-4173-BC01-56E16F70DBF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95B74A-87E6-45F9-8291-6F1E0DE64224}" type="datetimeFigureOut">
              <a:rPr lang="en-US" smtClean="0"/>
              <a:t>7/16/2017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A9874-A02B-4173-BC01-56E16F70DB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95B74A-87E6-45F9-8291-6F1E0DE64224}" type="datetimeFigureOut">
              <a:rPr lang="en-US" smtClean="0"/>
              <a:t>7/16/2017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A9874-A02B-4173-BC01-56E16F70DB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695B74A-87E6-45F9-8291-6F1E0DE64224}" type="datetimeFigureOut">
              <a:rPr lang="en-US" smtClean="0"/>
              <a:t>7/16/2017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A9874-A02B-4173-BC01-56E16F70DB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695B74A-87E6-45F9-8291-6F1E0DE64224}"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A9874-A02B-4173-BC01-56E16F70DBF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5B74A-87E6-45F9-8291-6F1E0DE64224}" type="datetimeFigureOut">
              <a:rPr lang="en-US" smtClean="0"/>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A9874-A02B-4173-BC01-56E16F70DBF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695B74A-87E6-45F9-8291-6F1E0DE64224}" type="datetimeFigureOut">
              <a:rPr lang="en-US" smtClean="0"/>
              <a:t>7/16/2017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5EA9874-A02B-4173-BC01-56E16F70DBF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imalung.com/pages/addiction.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aaronhuertas.com/2015/06/08/quitting-smoking-nicotine-with-vaping-and-e-cigarettes-the-dilution-method-to-wean-myself-off-nicoti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drug.addictionblog.org/nicotine-withdrawal-symptom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mayo.edu/research/documents/tts-descriptionpdf/doc-1002732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400" dirty="0" smtClean="0"/>
              <a:t>Smoking Cessation</a:t>
            </a:r>
            <a:endParaRPr lang="en-US" sz="6400" dirty="0"/>
          </a:p>
        </p:txBody>
      </p:sp>
      <p:sp>
        <p:nvSpPr>
          <p:cNvPr id="3" name="Subtitle 2"/>
          <p:cNvSpPr>
            <a:spLocks noGrp="1"/>
          </p:cNvSpPr>
          <p:nvPr>
            <p:ph type="subTitle" idx="1"/>
          </p:nvPr>
        </p:nvSpPr>
        <p:spPr/>
        <p:txBody>
          <a:bodyPr/>
          <a:lstStyle/>
          <a:p>
            <a:r>
              <a:rPr lang="en-US" dirty="0" err="1" smtClean="0"/>
              <a:t>LaTosha</a:t>
            </a:r>
            <a:r>
              <a:rPr lang="en-US" dirty="0" smtClean="0"/>
              <a:t> Phillips</a:t>
            </a:r>
          </a:p>
          <a:p>
            <a:r>
              <a:rPr lang="en-US" dirty="0" smtClean="0"/>
              <a:t>King University</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0960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650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14600"/>
            <a:ext cx="7408333" cy="3611563"/>
          </a:xfrm>
        </p:spPr>
        <p:txBody>
          <a:bodyPr/>
          <a:lstStyle/>
          <a:p>
            <a:r>
              <a:rPr lang="en-US" b="1" dirty="0" smtClean="0">
                <a:solidFill>
                  <a:schemeClr val="tx1"/>
                </a:solidFill>
              </a:rPr>
              <a:t>What impacts the success of smoking cessation by 16%?</a:t>
            </a:r>
          </a:p>
          <a:p>
            <a:r>
              <a:rPr lang="en-US" b="1" dirty="0" smtClean="0">
                <a:solidFill>
                  <a:schemeClr val="tx1"/>
                </a:solidFill>
              </a:rPr>
              <a:t>What harmful components does the electronic cigarette eliminate from smoking cigarettes?</a:t>
            </a:r>
          </a:p>
          <a:p>
            <a:r>
              <a:rPr lang="en-US" b="1" dirty="0" smtClean="0">
                <a:solidFill>
                  <a:schemeClr val="tx1"/>
                </a:solidFill>
              </a:rPr>
              <a:t>Why is understanding addiction so important for practitioners who are advising patient with smoking cessation?</a:t>
            </a:r>
          </a:p>
          <a:p>
            <a:r>
              <a:rPr lang="en-US" b="1" dirty="0" smtClean="0">
                <a:solidFill>
                  <a:schemeClr val="tx1"/>
                </a:solidFill>
              </a:rPr>
              <a:t>What are some holistic measures that may help patients with smoking cessation?</a:t>
            </a:r>
            <a:endParaRPr lang="en-US" b="1" dirty="0">
              <a:solidFill>
                <a:schemeClr val="tx1"/>
              </a:solidFill>
            </a:endParaRPr>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887619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53273" y="1447800"/>
            <a:ext cx="5845391"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815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Pathophysiology of Nicotine</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0179" y="1371600"/>
            <a:ext cx="581604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62200" y="6095999"/>
            <a:ext cx="4572000" cy="646331"/>
          </a:xfrm>
          <a:prstGeom prst="rect">
            <a:avLst/>
          </a:prstGeom>
        </p:spPr>
        <p:txBody>
          <a:bodyPr>
            <a:spAutoFit/>
          </a:bodyPr>
          <a:lstStyle/>
          <a:p>
            <a:r>
              <a:rPr lang="en-US" dirty="0" smtClean="0">
                <a:hlinkClick r:id="rId4"/>
              </a:rPr>
              <a:t>https://www.pimalung.com/pages/addiction.html</a:t>
            </a:r>
            <a:r>
              <a:rPr lang="en-US" dirty="0" smtClean="0"/>
              <a:t> </a:t>
            </a:r>
            <a:endParaRPr lang="en-US" dirty="0"/>
          </a:p>
        </p:txBody>
      </p:sp>
    </p:spTree>
    <p:extLst>
      <p:ext uri="{BB962C8B-B14F-4D97-AF65-F5344CB8AC3E}">
        <p14:creationId xmlns:p14="http://schemas.microsoft.com/office/powerpoint/2010/main" val="1156228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Nicotine Receptors in the brain</a:t>
            </a:r>
            <a:endParaRPr lang="en-US"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295400"/>
            <a:ext cx="4720203"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8200" y="5980331"/>
            <a:ext cx="8001000" cy="646331"/>
          </a:xfrm>
          <a:prstGeom prst="rect">
            <a:avLst/>
          </a:prstGeom>
        </p:spPr>
        <p:txBody>
          <a:bodyPr wrap="square">
            <a:spAutoFit/>
          </a:bodyPr>
          <a:lstStyle/>
          <a:p>
            <a:r>
              <a:rPr lang="en-US" dirty="0" smtClean="0">
                <a:hlinkClick r:id="rId4"/>
              </a:rPr>
              <a:t>http://aaronhuertas.com/2015/06/08/quitting-smoking-nicotine-with-vaping-and-e-cigarettes-the-dilution-method-to-wean-myself-off-nicotine/</a:t>
            </a:r>
            <a:r>
              <a:rPr lang="en-US" dirty="0" smtClean="0"/>
              <a:t> </a:t>
            </a:r>
            <a:endParaRPr lang="en-US" dirty="0"/>
          </a:p>
        </p:txBody>
      </p:sp>
    </p:spTree>
    <p:extLst>
      <p:ext uri="{BB962C8B-B14F-4D97-AF65-F5344CB8AC3E}">
        <p14:creationId xmlns:p14="http://schemas.microsoft.com/office/powerpoint/2010/main" val="30945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Smoking vs Withdrawal Symptoms</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1371600"/>
            <a:ext cx="44958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6019800"/>
            <a:ext cx="4572000" cy="646331"/>
          </a:xfrm>
          <a:prstGeom prst="rect">
            <a:avLst/>
          </a:prstGeom>
        </p:spPr>
        <p:txBody>
          <a:bodyPr>
            <a:spAutoFit/>
          </a:bodyPr>
          <a:lstStyle/>
          <a:p>
            <a:r>
              <a:rPr lang="en-US" dirty="0" smtClean="0">
                <a:hlinkClick r:id="rId4"/>
              </a:rPr>
              <a:t>http://drug.addictionblog.org/nicotine-withdrawal-symptoms/</a:t>
            </a:r>
            <a:r>
              <a:rPr lang="en-US" dirty="0" smtClean="0"/>
              <a:t> </a:t>
            </a:r>
            <a:endParaRPr lang="en-US" dirty="0"/>
          </a:p>
        </p:txBody>
      </p:sp>
    </p:spTree>
    <p:extLst>
      <p:ext uri="{BB962C8B-B14F-4D97-AF65-F5344CB8AC3E}">
        <p14:creationId xmlns:p14="http://schemas.microsoft.com/office/powerpoint/2010/main" val="242866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Goals of Treatment</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658368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5791200"/>
            <a:ext cx="8534400" cy="369332"/>
          </a:xfrm>
          <a:prstGeom prst="rect">
            <a:avLst/>
          </a:prstGeom>
        </p:spPr>
        <p:txBody>
          <a:bodyPr wrap="square">
            <a:spAutoFit/>
          </a:bodyPr>
          <a:lstStyle/>
          <a:p>
            <a:r>
              <a:rPr lang="en-US" dirty="0" smtClean="0">
                <a:hlinkClick r:id="rId4"/>
              </a:rPr>
              <a:t>http://www.mayo.edu/research/documents/tts-descriptionpdf/doc-10027328</a:t>
            </a:r>
            <a:r>
              <a:rPr lang="en-US" dirty="0" smtClean="0"/>
              <a:t> </a:t>
            </a:r>
            <a:endParaRPr lang="en-US" dirty="0"/>
          </a:p>
        </p:txBody>
      </p:sp>
    </p:spTree>
    <p:extLst>
      <p:ext uri="{BB962C8B-B14F-4D97-AF65-F5344CB8AC3E}">
        <p14:creationId xmlns:p14="http://schemas.microsoft.com/office/powerpoint/2010/main" val="2700364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Pharmacological Interventions</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524000"/>
            <a:ext cx="6172693"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575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Monitoring Cessation</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0" y="1600200"/>
            <a:ext cx="4307800" cy="4763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668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71600"/>
            <a:ext cx="7408333" cy="5486400"/>
          </a:xfrm>
        </p:spPr>
        <p:txBody>
          <a:bodyPr>
            <a:normAutofit fontScale="70000" lnSpcReduction="20000"/>
          </a:bodyPr>
          <a:lstStyle/>
          <a:p>
            <a:r>
              <a:rPr lang="en-US" b="1" u="sng" dirty="0"/>
              <a:t>History of present illness:</a:t>
            </a:r>
            <a:r>
              <a:rPr lang="en-US" dirty="0"/>
              <a:t> 19 year old female presents to the college clinic for help discussing options for quitting smoking. It started as a social cigarette with drinking occasionally, to ½ pack a day. She’s afraid of the long-term effects of smoking; her grandfather just died at 68 of lung cancer.</a:t>
            </a:r>
          </a:p>
          <a:p>
            <a:r>
              <a:rPr lang="en-US" b="1" u="sng" dirty="0"/>
              <a:t>Past medical history:</a:t>
            </a:r>
            <a:r>
              <a:rPr lang="en-US" dirty="0"/>
              <a:t> appendix removed at age 14, otherwise healthy</a:t>
            </a:r>
          </a:p>
          <a:p>
            <a:r>
              <a:rPr lang="en-US" b="1" u="sng" dirty="0"/>
              <a:t>Family history:</a:t>
            </a:r>
            <a:r>
              <a:rPr lang="en-US" dirty="0"/>
              <a:t> Mother suffers with depression, obesity, and HTN. Both parents were smokers in the home. Paternal grandfather died of lung cancer at age 68. Maternal grandmother is diabetic with extensive cardiac history.</a:t>
            </a:r>
          </a:p>
          <a:p>
            <a:r>
              <a:rPr lang="en-US" b="1" u="sng" dirty="0"/>
              <a:t>Social History :</a:t>
            </a:r>
            <a:r>
              <a:rPr lang="en-US" dirty="0"/>
              <a:t> occasional social drinking, recent increase from ½ pay of cigarettes a week, to ½ pack a day.</a:t>
            </a:r>
          </a:p>
          <a:p>
            <a:r>
              <a:rPr lang="en-US" b="1" u="sng" dirty="0"/>
              <a:t>Allergies:</a:t>
            </a:r>
            <a:r>
              <a:rPr lang="en-US" dirty="0"/>
              <a:t> NKDA</a:t>
            </a:r>
          </a:p>
          <a:p>
            <a:r>
              <a:rPr lang="en-US" b="1" u="sng" dirty="0"/>
              <a:t>Current Medications:</a:t>
            </a:r>
            <a:r>
              <a:rPr lang="en-US" dirty="0"/>
              <a:t> Motrin PRN aches/pains or headache, Benadryl PRN seasonal allergy symptoms, </a:t>
            </a:r>
            <a:r>
              <a:rPr lang="en-US" dirty="0" err="1"/>
              <a:t>Depo-provera</a:t>
            </a:r>
            <a:r>
              <a:rPr lang="en-US" dirty="0"/>
              <a:t> IM</a:t>
            </a:r>
          </a:p>
          <a:p>
            <a:r>
              <a:rPr lang="en-US" b="1" u="sng" dirty="0"/>
              <a:t>VS:</a:t>
            </a:r>
            <a:r>
              <a:rPr lang="en-US" dirty="0"/>
              <a:t> 	BP 175/60	Temp 98.6	HR 99		RR 18		Wt 200		</a:t>
            </a:r>
            <a:r>
              <a:rPr lang="en-US" dirty="0" err="1"/>
              <a:t>Ht</a:t>
            </a:r>
            <a:r>
              <a:rPr lang="en-US" dirty="0"/>
              <a:t> 5.5</a:t>
            </a:r>
          </a:p>
          <a:p>
            <a:r>
              <a:rPr lang="en-US" b="1" u="sng" dirty="0"/>
              <a:t>Physical Exam:</a:t>
            </a:r>
            <a:r>
              <a:rPr lang="en-US" dirty="0"/>
              <a:t> Alert and oriented, 19 y/o female, appropriately concerned about her health and future well-being. She’s moderately active with walking to classes, but decreased normal activity due to school work-load recently.  Recent weight gain of 10lbs in the last 3 months reported. She denies any thoughts of depression or harm. She’s interested in looking into options for smoking cessation, as well as change in contraception if needed. She is willing to contact a support group for smoking cessation that includes teaching skills in stress management.</a:t>
            </a:r>
          </a:p>
          <a:p>
            <a:r>
              <a:rPr lang="en-US" b="1" u="sng" dirty="0"/>
              <a:t>Labs:</a:t>
            </a:r>
            <a:r>
              <a:rPr lang="en-US" dirty="0"/>
              <a:t> All lab values within normal range, Negative urine pregnancy.</a:t>
            </a:r>
          </a:p>
        </p:txBody>
      </p:sp>
      <p:sp>
        <p:nvSpPr>
          <p:cNvPr id="3" name="Title 2"/>
          <p:cNvSpPr>
            <a:spLocks noGrp="1"/>
          </p:cNvSpPr>
          <p:nvPr>
            <p:ph type="title"/>
          </p:nvPr>
        </p:nvSpPr>
        <p:spPr/>
        <p:txBody>
          <a:bodyPr/>
          <a:lstStyle/>
          <a:p>
            <a:r>
              <a:rPr lang="en-US" dirty="0" smtClean="0"/>
              <a:t>Case Study</a:t>
            </a:r>
            <a:endParaRPr lang="en-US" dirty="0"/>
          </a:p>
        </p:txBody>
      </p:sp>
    </p:spTree>
    <p:extLst>
      <p:ext uri="{BB962C8B-B14F-4D97-AF65-F5344CB8AC3E}">
        <p14:creationId xmlns:p14="http://schemas.microsoft.com/office/powerpoint/2010/main" val="1430539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24000"/>
            <a:ext cx="7408333" cy="4602163"/>
          </a:xfrm>
          <a:ln>
            <a:solidFill>
              <a:schemeClr val="tx1"/>
            </a:solidFill>
          </a:ln>
        </p:spPr>
        <p:txBody>
          <a:bodyPr>
            <a:normAutofit lnSpcReduction="10000"/>
          </a:bodyPr>
          <a:lstStyle/>
          <a:p>
            <a:pPr marL="0" indent="0" algn="ctr">
              <a:buNone/>
            </a:pPr>
            <a:r>
              <a:rPr lang="en-US" dirty="0" smtClean="0">
                <a:solidFill>
                  <a:schemeClr val="tx1"/>
                </a:solidFill>
              </a:rPr>
              <a:t>King College Clinic</a:t>
            </a:r>
          </a:p>
          <a:p>
            <a:pPr marL="0" indent="0" algn="ctr">
              <a:buNone/>
            </a:pPr>
            <a:r>
              <a:rPr lang="en-US" dirty="0" smtClean="0">
                <a:solidFill>
                  <a:schemeClr val="tx1"/>
                </a:solidFill>
              </a:rPr>
              <a:t>1350 King College Rd</a:t>
            </a:r>
          </a:p>
          <a:p>
            <a:pPr marL="0" indent="0" algn="ctr">
              <a:buNone/>
            </a:pPr>
            <a:r>
              <a:rPr lang="en-US" dirty="0" smtClean="0">
                <a:solidFill>
                  <a:schemeClr val="tx1"/>
                </a:solidFill>
              </a:rPr>
              <a:t>Bristol, TN 37620</a:t>
            </a:r>
          </a:p>
          <a:p>
            <a:pPr marL="0" indent="0">
              <a:buNone/>
            </a:pPr>
            <a:r>
              <a:rPr lang="en-US" i="1" dirty="0" smtClean="0">
                <a:solidFill>
                  <a:schemeClr val="tx1"/>
                </a:solidFill>
              </a:rPr>
              <a:t>Patient: </a:t>
            </a:r>
            <a:r>
              <a:rPr lang="en-US" b="1" dirty="0" smtClean="0">
                <a:solidFill>
                  <a:schemeClr val="tx1"/>
                </a:solidFill>
              </a:rPr>
              <a:t>Mary Katherine Jones</a:t>
            </a:r>
            <a:r>
              <a:rPr lang="en-US" dirty="0" smtClean="0">
                <a:solidFill>
                  <a:schemeClr val="tx1"/>
                </a:solidFill>
              </a:rPr>
              <a:t>		</a:t>
            </a:r>
            <a:r>
              <a:rPr lang="en-US" i="1" dirty="0" smtClean="0">
                <a:solidFill>
                  <a:schemeClr val="tx1"/>
                </a:solidFill>
              </a:rPr>
              <a:t>Date:</a:t>
            </a:r>
            <a:r>
              <a:rPr lang="en-US" dirty="0" smtClean="0">
                <a:solidFill>
                  <a:schemeClr val="tx1"/>
                </a:solidFill>
              </a:rPr>
              <a:t>7/26/16</a:t>
            </a:r>
          </a:p>
          <a:p>
            <a:pPr marL="0" indent="0">
              <a:buNone/>
            </a:pPr>
            <a:r>
              <a:rPr lang="en-US" i="1" dirty="0" err="1" smtClean="0">
                <a:solidFill>
                  <a:schemeClr val="tx1"/>
                </a:solidFill>
              </a:rPr>
              <a:t>Dob</a:t>
            </a:r>
            <a:r>
              <a:rPr lang="en-US" i="1" dirty="0" smtClean="0">
                <a:solidFill>
                  <a:schemeClr val="tx1"/>
                </a:solidFill>
              </a:rPr>
              <a:t>: </a:t>
            </a:r>
            <a:r>
              <a:rPr lang="en-US" dirty="0" smtClean="0">
                <a:solidFill>
                  <a:schemeClr val="tx1"/>
                </a:solidFill>
              </a:rPr>
              <a:t>7/1/1997</a:t>
            </a:r>
          </a:p>
          <a:p>
            <a:pPr marL="0" indent="0">
              <a:buNone/>
            </a:pPr>
            <a:r>
              <a:rPr lang="en-US" i="1" dirty="0" smtClean="0">
                <a:solidFill>
                  <a:schemeClr val="tx1"/>
                </a:solidFill>
              </a:rPr>
              <a:t>Rx: </a:t>
            </a:r>
            <a:r>
              <a:rPr lang="en-US" b="1" dirty="0" err="1" smtClean="0">
                <a:solidFill>
                  <a:schemeClr val="tx1"/>
                </a:solidFill>
              </a:rPr>
              <a:t>Nicoderm</a:t>
            </a:r>
            <a:r>
              <a:rPr lang="en-US" b="1" dirty="0" smtClean="0">
                <a:solidFill>
                  <a:schemeClr val="tx1"/>
                </a:solidFill>
              </a:rPr>
              <a:t> CQ </a:t>
            </a:r>
            <a:r>
              <a:rPr lang="en-US" dirty="0" smtClean="0">
                <a:solidFill>
                  <a:schemeClr val="tx1"/>
                </a:solidFill>
              </a:rPr>
              <a:t>(available OTC) 14mg/d patch</a:t>
            </a:r>
          </a:p>
          <a:p>
            <a:pPr marL="0" indent="0">
              <a:buNone/>
            </a:pPr>
            <a:r>
              <a:rPr lang="en-US" dirty="0" smtClean="0">
                <a:solidFill>
                  <a:schemeClr val="tx1"/>
                </a:solidFill>
              </a:rPr>
              <a:t>Sig: Low-dose regimen: 14mg/d for 6 </a:t>
            </a:r>
            <a:r>
              <a:rPr lang="en-US" dirty="0" err="1" smtClean="0">
                <a:solidFill>
                  <a:schemeClr val="tx1"/>
                </a:solidFill>
              </a:rPr>
              <a:t>wk</a:t>
            </a:r>
            <a:r>
              <a:rPr lang="en-US" dirty="0" smtClean="0">
                <a:solidFill>
                  <a:schemeClr val="tx1"/>
                </a:solidFill>
              </a:rPr>
              <a:t>, then 7mg/d for final 2-4 wk. Length of treatment: 8-12wks</a:t>
            </a:r>
          </a:p>
          <a:p>
            <a:pPr marL="0" indent="0">
              <a:buNone/>
            </a:pPr>
            <a:r>
              <a:rPr lang="en-US" dirty="0" smtClean="0">
                <a:solidFill>
                  <a:schemeClr val="tx1"/>
                </a:solidFill>
              </a:rPr>
              <a:t>#appropriate boxes for 12wks of treatment</a:t>
            </a:r>
          </a:p>
          <a:p>
            <a:pPr marL="0" indent="0">
              <a:buNone/>
            </a:pPr>
            <a:r>
              <a:rPr lang="en-US" dirty="0" smtClean="0">
                <a:solidFill>
                  <a:schemeClr val="tx1"/>
                </a:solidFill>
              </a:rPr>
              <a:t>Refills: 0 (check in with office every other week)</a:t>
            </a:r>
            <a:endParaRPr lang="en-US" dirty="0">
              <a:solidFill>
                <a:schemeClr val="tx1"/>
              </a:solidFill>
            </a:endParaRPr>
          </a:p>
          <a:p>
            <a:pPr marL="0" indent="0">
              <a:buNone/>
            </a:pPr>
            <a:r>
              <a:rPr lang="en-US" dirty="0" smtClean="0">
                <a:solidFill>
                  <a:schemeClr val="tx1"/>
                </a:solidFill>
              </a:rPr>
              <a:t>Signature: FNP</a:t>
            </a:r>
          </a:p>
          <a:p>
            <a:pPr marL="0" indent="0">
              <a:buNone/>
            </a:pPr>
            <a:endParaRPr lang="en-US" dirty="0"/>
          </a:p>
        </p:txBody>
      </p:sp>
      <p:sp>
        <p:nvSpPr>
          <p:cNvPr id="3" name="Title 2"/>
          <p:cNvSpPr>
            <a:spLocks noGrp="1"/>
          </p:cNvSpPr>
          <p:nvPr>
            <p:ph type="title"/>
          </p:nvPr>
        </p:nvSpPr>
        <p:spPr/>
        <p:txBody>
          <a:bodyPr/>
          <a:lstStyle/>
          <a:p>
            <a:r>
              <a:rPr lang="en-US" dirty="0" smtClean="0"/>
              <a:t>Prescription</a:t>
            </a:r>
            <a:endParaRPr lang="en-US" dirty="0"/>
          </a:p>
        </p:txBody>
      </p:sp>
    </p:spTree>
    <p:extLst>
      <p:ext uri="{BB962C8B-B14F-4D97-AF65-F5344CB8AC3E}">
        <p14:creationId xmlns:p14="http://schemas.microsoft.com/office/powerpoint/2010/main" val="28289305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1801</TotalTime>
  <Words>1811</Words>
  <Application>Microsoft Office PowerPoint</Application>
  <PresentationFormat>On-screen Show (4:3)</PresentationFormat>
  <Paragraphs>203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Waveform</vt:lpstr>
      <vt:lpstr>Smoking Cessation</vt:lpstr>
      <vt:lpstr>Pathophysiology of Nicotine</vt:lpstr>
      <vt:lpstr>Nicotine Receptors in the brain</vt:lpstr>
      <vt:lpstr>Smoking vs Withdrawal Symptoms</vt:lpstr>
      <vt:lpstr>Goals of Treatment</vt:lpstr>
      <vt:lpstr>Pharmacological Interventions</vt:lpstr>
      <vt:lpstr>Monitoring Cessation</vt:lpstr>
      <vt:lpstr>Case Study</vt:lpstr>
      <vt:lpstr>Prescription</vt:lpstr>
      <vt:lpstr>Questions</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Tosha Phillips</dc:creator>
  <cp:lastModifiedBy>Tosha Phillips</cp:lastModifiedBy>
  <cp:revision>23</cp:revision>
  <cp:lastPrinted>2016-07-28T00:08:30Z</cp:lastPrinted>
  <dcterms:created xsi:type="dcterms:W3CDTF">2016-07-26T19:44:26Z</dcterms:created>
  <dcterms:modified xsi:type="dcterms:W3CDTF">2017-07-16T21:02:30Z</dcterms:modified>
</cp:coreProperties>
</file>